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13" r:id="rId4"/>
    <p:sldMasterId id="2147484029" r:id="rId5"/>
    <p:sldMasterId id="2147484045" r:id="rId6"/>
    <p:sldMasterId id="2147484058" r:id="rId7"/>
    <p:sldMasterId id="2147484071" r:id="rId8"/>
    <p:sldMasterId id="2147484134" r:id="rId9"/>
  </p:sldMasterIdLst>
  <p:notesMasterIdLst>
    <p:notesMasterId r:id="rId29"/>
  </p:notesMasterIdLst>
  <p:handoutMasterIdLst>
    <p:handoutMasterId r:id="rId30"/>
  </p:handoutMasterIdLst>
  <p:sldIdLst>
    <p:sldId id="256" r:id="rId10"/>
    <p:sldId id="371" r:id="rId11"/>
    <p:sldId id="384" r:id="rId12"/>
    <p:sldId id="377" r:id="rId13"/>
    <p:sldId id="257" r:id="rId14"/>
    <p:sldId id="387" r:id="rId15"/>
    <p:sldId id="388" r:id="rId16"/>
    <p:sldId id="386" r:id="rId17"/>
    <p:sldId id="382" r:id="rId18"/>
    <p:sldId id="258" r:id="rId19"/>
    <p:sldId id="350" r:id="rId20"/>
    <p:sldId id="380" r:id="rId21"/>
    <p:sldId id="379" r:id="rId22"/>
    <p:sldId id="378" r:id="rId23"/>
    <p:sldId id="383" r:id="rId24"/>
    <p:sldId id="370" r:id="rId25"/>
    <p:sldId id="381" r:id="rId26"/>
    <p:sldId id="389" r:id="rId27"/>
    <p:sldId id="37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D933121-185E-B018-35ED-2EEA5013225A}" name="Alana Blum" initials="AB" userId="S::ablum@jwi.org::5b0a47d8-6ec1-4657-ac31-e1d550b45dd1" providerId="AD"/>
  <p188:author id="{000B8B92-3D87-15BB-53F0-5FE4C744AE82}" name="Guest User" initials="GU" userId="S::urn:spo:anon#0bb479c75b1b9a22c223e4e168421b6c1396c00cf502f7dba30ad1a635c3c2eb::" providerId="AD"/>
  <p188:author id="{68F2869A-FD50-6877-6793-A70E2D17267C}" name="O'Leary, Derek (OVW)" initials="OD(" userId="S::Derek.O'Leary@usdoj.gov::01c709aa-456e-4798-b883-8a23bf5b0fb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796E"/>
    <a:srgbClr val="CFD7EE"/>
    <a:srgbClr val="9FBBB2"/>
    <a:srgbClr val="769D90"/>
    <a:srgbClr val="3A5049"/>
    <a:srgbClr val="4471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F111AF-1F83-CBF9-DCA0-8B397F15F932}" v="1877" dt="2024-03-19T02:39:57.816"/>
    <p1510:client id="{3E45FF15-8CE3-974D-24F9-EC771F7DE447}" v="51" dt="2024-03-19T02:11:07.394"/>
    <p1510:client id="{672944D9-D455-DF36-AC93-95F985DDB3F0}" v="19" dt="2024-03-18T13:08:44.698"/>
    <p1510:client id="{A2E9598A-CFE5-E919-645A-0C6DD5574FB5}" v="1909" dt="2024-03-19T16:27:54.471"/>
    <p1510:client id="{AA76B63B-4EB6-75A4-8CD2-2C63529E1C19}" v="226" dt="2024-03-19T19:43:25.668"/>
    <p1510:client id="{D9B5678B-672C-E3C4-7A6B-DC9B61BD92D7}" v="7" dt="2024-03-18T13:13:55.954"/>
    <p1510:client id="{F5FB831A-44B4-39B9-05E4-598C2E82B3DD}" v="10" dt="2024-03-18T13:05:08.477"/>
    <p1510:client id="{FB491795-579D-A579-E486-62B0C0B0E221}" v="70" dt="2024-03-19T16:33:08.043"/>
  </p1510:revLst>
</p1510:revInfo>
</file>

<file path=ppt/tableStyles.xml><?xml version="1.0" encoding="utf-8"?>
<a:tblStyleLst xmlns:a="http://schemas.openxmlformats.org/drawingml/2006/main" def="{284E427A-3D55-4303-BF80-6455036E1DE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microsoft.com/office/2018/10/relationships/authors" Target="author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Master" Target="slideMasters/slideMaster5.xml"/></Relationships>
</file>

<file path=ppt/diagrams/_rels/data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hyperlink" Target="https://www.jwi.org/ovwfaithtta" TargetMode="External"/><Relationship Id="rId5" Type="http://schemas.openxmlformats.org/officeDocument/2006/relationships/image" Target="../media/image20.svg"/><Relationship Id="rId4" Type="http://schemas.openxmlformats.org/officeDocument/2006/relationships/image" Target="../media/image1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5" Type="http://schemas.openxmlformats.org/officeDocument/2006/relationships/hyperlink" Target="https://www.jwi.org/ovwfaithtta" TargetMode="External"/><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017B10-142F-4BBB-A57D-350B44AA8E0A}"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6B238C7E-AEB2-4011-BFF6-9495831A51B1}">
      <dgm:prSet/>
      <dgm:spPr/>
      <dgm:t>
        <a:bodyPr/>
        <a:lstStyle/>
        <a:p>
          <a:pPr rtl="0">
            <a:lnSpc>
              <a:spcPct val="100000"/>
            </a:lnSpc>
          </a:pPr>
          <a:r>
            <a:rPr lang="en-US">
              <a:latin typeface="Verdana"/>
              <a:ea typeface="Verdana"/>
            </a:rPr>
            <a:t>Office hours: 2nd Thursday of Each Month, 1:00 PM EST – Beginning August 10th </a:t>
          </a:r>
        </a:p>
      </dgm:t>
    </dgm:pt>
    <dgm:pt modelId="{58C69671-E5AE-4B05-8FE3-99EC66CDC454}" type="parTrans" cxnId="{776D622B-800F-47C3-84FA-E84F7CE3CBC2}">
      <dgm:prSet/>
      <dgm:spPr/>
      <dgm:t>
        <a:bodyPr/>
        <a:lstStyle/>
        <a:p>
          <a:endParaRPr lang="en-US"/>
        </a:p>
      </dgm:t>
    </dgm:pt>
    <dgm:pt modelId="{A23778C9-3599-4F65-B395-DE8C22F86A5A}" type="sibTrans" cxnId="{776D622B-800F-47C3-84FA-E84F7CE3CBC2}">
      <dgm:prSet/>
      <dgm:spPr/>
      <dgm:t>
        <a:bodyPr/>
        <a:lstStyle/>
        <a:p>
          <a:endParaRPr lang="en-US"/>
        </a:p>
      </dgm:t>
    </dgm:pt>
    <dgm:pt modelId="{7B29B035-AB9A-4EDA-B889-77CFAE144148}">
      <dgm:prSet/>
      <dgm:spPr/>
      <dgm:t>
        <a:bodyPr/>
        <a:lstStyle/>
        <a:p>
          <a:pPr rtl="0">
            <a:lnSpc>
              <a:spcPct val="100000"/>
            </a:lnSpc>
          </a:pPr>
          <a:r>
            <a:rPr lang="en-US">
              <a:solidFill>
                <a:schemeClr val="tx1"/>
              </a:solidFill>
              <a:latin typeface="Verdana"/>
              <a:ea typeface="Verdana"/>
            </a:rPr>
            <a:t>Find additional resources and upcoming programs at: </a:t>
          </a:r>
          <a:r>
            <a:rPr lang="en-US" b="0" i="0">
              <a:solidFill>
                <a:schemeClr val="tx1"/>
              </a:solidFill>
              <a:hlinkClick xmlns:r="http://schemas.openxmlformats.org/officeDocument/2006/relationships" r:id="rId1" tooltip="https://www.jwi.org/ovwfaithtta">
                <a:extLst>
                  <a:ext uri="{A12FA001-AC4F-418D-AE19-62706E023703}">
                    <ahyp:hlinkClr xmlns:ahyp="http://schemas.microsoft.com/office/drawing/2018/hyperlinkcolor" val="tx"/>
                  </a:ext>
                </a:extLst>
              </a:hlinkClick>
            </a:rPr>
            <a:t>https://www.jwi.org/ovwfaithtta</a:t>
          </a:r>
          <a:endParaRPr lang="en-US">
            <a:solidFill>
              <a:schemeClr val="tx1"/>
            </a:solidFill>
            <a:latin typeface="Verdana"/>
            <a:ea typeface="Verdana"/>
            <a:cs typeface="Calibri"/>
          </a:endParaRPr>
        </a:p>
      </dgm:t>
    </dgm:pt>
    <dgm:pt modelId="{4A41794F-1D4D-4750-B66C-3CC1389E584F}" type="parTrans" cxnId="{20D6B9E1-7772-4DB3-8E22-61E58246A414}">
      <dgm:prSet/>
      <dgm:spPr/>
      <dgm:t>
        <a:bodyPr/>
        <a:lstStyle/>
        <a:p>
          <a:endParaRPr lang="en-US"/>
        </a:p>
      </dgm:t>
    </dgm:pt>
    <dgm:pt modelId="{357222A1-EFAB-48B0-BAC2-6D2913FE7607}" type="sibTrans" cxnId="{20D6B9E1-7772-4DB3-8E22-61E58246A414}">
      <dgm:prSet/>
      <dgm:spPr/>
      <dgm:t>
        <a:bodyPr/>
        <a:lstStyle/>
        <a:p>
          <a:endParaRPr lang="en-US"/>
        </a:p>
      </dgm:t>
    </dgm:pt>
    <dgm:pt modelId="{8DA6D6F5-FE3E-4973-B51A-AABA37E15761}" type="pres">
      <dgm:prSet presAssocID="{AF017B10-142F-4BBB-A57D-350B44AA8E0A}" presName="root" presStyleCnt="0">
        <dgm:presLayoutVars>
          <dgm:dir/>
          <dgm:resizeHandles val="exact"/>
        </dgm:presLayoutVars>
      </dgm:prSet>
      <dgm:spPr/>
    </dgm:pt>
    <dgm:pt modelId="{94588143-9569-450A-AF0E-8DAA6B2DEB9C}" type="pres">
      <dgm:prSet presAssocID="{6B238C7E-AEB2-4011-BFF6-9495831A51B1}" presName="compNode" presStyleCnt="0"/>
      <dgm:spPr/>
    </dgm:pt>
    <dgm:pt modelId="{7EF8A891-79BC-4A46-9B88-C54B6E8F9135}" type="pres">
      <dgm:prSet presAssocID="{6B238C7E-AEB2-4011-BFF6-9495831A51B1}"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Clock"/>
        </a:ext>
      </dgm:extLst>
    </dgm:pt>
    <dgm:pt modelId="{5541997F-478D-42CD-A073-CC102B706F7F}" type="pres">
      <dgm:prSet presAssocID="{6B238C7E-AEB2-4011-BFF6-9495831A51B1}" presName="spaceRect" presStyleCnt="0"/>
      <dgm:spPr/>
    </dgm:pt>
    <dgm:pt modelId="{A9F8E85B-6836-42B7-A6DF-C7177B44C8BA}" type="pres">
      <dgm:prSet presAssocID="{6B238C7E-AEB2-4011-BFF6-9495831A51B1}" presName="textRect" presStyleLbl="revTx" presStyleIdx="0" presStyleCnt="2">
        <dgm:presLayoutVars>
          <dgm:chMax val="1"/>
          <dgm:chPref val="1"/>
        </dgm:presLayoutVars>
      </dgm:prSet>
      <dgm:spPr/>
    </dgm:pt>
    <dgm:pt modelId="{227D5E3D-7BE5-47EC-970D-8882006067F2}" type="pres">
      <dgm:prSet presAssocID="{A23778C9-3599-4F65-B395-DE8C22F86A5A}" presName="sibTrans" presStyleCnt="0"/>
      <dgm:spPr/>
    </dgm:pt>
    <dgm:pt modelId="{C31C2F5F-C676-4B33-A2E0-32DE7CD6ED04}" type="pres">
      <dgm:prSet presAssocID="{7B29B035-AB9A-4EDA-B889-77CFAE144148}" presName="compNode" presStyleCnt="0"/>
      <dgm:spPr/>
    </dgm:pt>
    <dgm:pt modelId="{7ABBB7B4-0BD0-4DD1-A5F1-17F16FA09EAE}" type="pres">
      <dgm:prSet presAssocID="{7B29B035-AB9A-4EDA-B889-77CFAE144148}"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Monitor"/>
        </a:ext>
      </dgm:extLst>
    </dgm:pt>
    <dgm:pt modelId="{60172051-D1EF-4673-9795-E489BD5CFF18}" type="pres">
      <dgm:prSet presAssocID="{7B29B035-AB9A-4EDA-B889-77CFAE144148}" presName="spaceRect" presStyleCnt="0"/>
      <dgm:spPr/>
    </dgm:pt>
    <dgm:pt modelId="{969E3914-3A74-4916-BC63-9083AA8DE88E}" type="pres">
      <dgm:prSet presAssocID="{7B29B035-AB9A-4EDA-B889-77CFAE144148}" presName="textRect" presStyleLbl="revTx" presStyleIdx="1" presStyleCnt="2">
        <dgm:presLayoutVars>
          <dgm:chMax val="1"/>
          <dgm:chPref val="1"/>
        </dgm:presLayoutVars>
      </dgm:prSet>
      <dgm:spPr/>
    </dgm:pt>
  </dgm:ptLst>
  <dgm:cxnLst>
    <dgm:cxn modelId="{776D622B-800F-47C3-84FA-E84F7CE3CBC2}" srcId="{AF017B10-142F-4BBB-A57D-350B44AA8E0A}" destId="{6B238C7E-AEB2-4011-BFF6-9495831A51B1}" srcOrd="0" destOrd="0" parTransId="{58C69671-E5AE-4B05-8FE3-99EC66CDC454}" sibTransId="{A23778C9-3599-4F65-B395-DE8C22F86A5A}"/>
    <dgm:cxn modelId="{ADC58E3C-AD58-499D-9152-E3959AA60B77}" type="presOf" srcId="{6B238C7E-AEB2-4011-BFF6-9495831A51B1}" destId="{A9F8E85B-6836-42B7-A6DF-C7177B44C8BA}" srcOrd="0" destOrd="0" presId="urn:microsoft.com/office/officeart/2018/2/layout/IconLabelList"/>
    <dgm:cxn modelId="{F36D5355-D0E8-4917-8C90-484FB3E41152}" type="presOf" srcId="{7B29B035-AB9A-4EDA-B889-77CFAE144148}" destId="{969E3914-3A74-4916-BC63-9083AA8DE88E}" srcOrd="0" destOrd="0" presId="urn:microsoft.com/office/officeart/2018/2/layout/IconLabelList"/>
    <dgm:cxn modelId="{45C1E1DA-79AB-4D7C-B082-3929B5E2DADC}" type="presOf" srcId="{AF017B10-142F-4BBB-A57D-350B44AA8E0A}" destId="{8DA6D6F5-FE3E-4973-B51A-AABA37E15761}" srcOrd="0" destOrd="0" presId="urn:microsoft.com/office/officeart/2018/2/layout/IconLabelList"/>
    <dgm:cxn modelId="{20D6B9E1-7772-4DB3-8E22-61E58246A414}" srcId="{AF017B10-142F-4BBB-A57D-350B44AA8E0A}" destId="{7B29B035-AB9A-4EDA-B889-77CFAE144148}" srcOrd="1" destOrd="0" parTransId="{4A41794F-1D4D-4750-B66C-3CC1389E584F}" sibTransId="{357222A1-EFAB-48B0-BAC2-6D2913FE7607}"/>
    <dgm:cxn modelId="{F4FEDA85-A079-40BE-A5BB-A92BC3155039}" type="presParOf" srcId="{8DA6D6F5-FE3E-4973-B51A-AABA37E15761}" destId="{94588143-9569-450A-AF0E-8DAA6B2DEB9C}" srcOrd="0" destOrd="0" presId="urn:microsoft.com/office/officeart/2018/2/layout/IconLabelList"/>
    <dgm:cxn modelId="{37892FDE-87B6-4535-BF3B-78DA45836D13}" type="presParOf" srcId="{94588143-9569-450A-AF0E-8DAA6B2DEB9C}" destId="{7EF8A891-79BC-4A46-9B88-C54B6E8F9135}" srcOrd="0" destOrd="0" presId="urn:microsoft.com/office/officeart/2018/2/layout/IconLabelList"/>
    <dgm:cxn modelId="{BC3102B2-282F-4310-B846-41BB4D5F3869}" type="presParOf" srcId="{94588143-9569-450A-AF0E-8DAA6B2DEB9C}" destId="{5541997F-478D-42CD-A073-CC102B706F7F}" srcOrd="1" destOrd="0" presId="urn:microsoft.com/office/officeart/2018/2/layout/IconLabelList"/>
    <dgm:cxn modelId="{0226666C-B52F-4404-92E3-F1AA2AF4352B}" type="presParOf" srcId="{94588143-9569-450A-AF0E-8DAA6B2DEB9C}" destId="{A9F8E85B-6836-42B7-A6DF-C7177B44C8BA}" srcOrd="2" destOrd="0" presId="urn:microsoft.com/office/officeart/2018/2/layout/IconLabelList"/>
    <dgm:cxn modelId="{4EBE1784-6ECD-4F5A-8B95-061138F85B76}" type="presParOf" srcId="{8DA6D6F5-FE3E-4973-B51A-AABA37E15761}" destId="{227D5E3D-7BE5-47EC-970D-8882006067F2}" srcOrd="1" destOrd="0" presId="urn:microsoft.com/office/officeart/2018/2/layout/IconLabelList"/>
    <dgm:cxn modelId="{585455F3-F4D5-4BF3-BA9D-0B9B8FE7FAE8}" type="presParOf" srcId="{8DA6D6F5-FE3E-4973-B51A-AABA37E15761}" destId="{C31C2F5F-C676-4B33-A2E0-32DE7CD6ED04}" srcOrd="2" destOrd="0" presId="urn:microsoft.com/office/officeart/2018/2/layout/IconLabelList"/>
    <dgm:cxn modelId="{5A10A0D5-847F-4268-8EB0-90A3D64F98E7}" type="presParOf" srcId="{C31C2F5F-C676-4B33-A2E0-32DE7CD6ED04}" destId="{7ABBB7B4-0BD0-4DD1-A5F1-17F16FA09EAE}" srcOrd="0" destOrd="0" presId="urn:microsoft.com/office/officeart/2018/2/layout/IconLabelList"/>
    <dgm:cxn modelId="{84698D3D-6CA7-4A2D-8EBF-907FB3AAB04F}" type="presParOf" srcId="{C31C2F5F-C676-4B33-A2E0-32DE7CD6ED04}" destId="{60172051-D1EF-4673-9795-E489BD5CFF18}" srcOrd="1" destOrd="0" presId="urn:microsoft.com/office/officeart/2018/2/layout/IconLabelList"/>
    <dgm:cxn modelId="{AF34AFF4-3D39-4CBE-9535-ADDF55490615}" type="presParOf" srcId="{C31C2F5F-C676-4B33-A2E0-32DE7CD6ED04}" destId="{969E3914-3A74-4916-BC63-9083AA8DE88E}"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F8A891-79BC-4A46-9B88-C54B6E8F9135}">
      <dsp:nvSpPr>
        <dsp:cNvPr id="0" name=""/>
        <dsp:cNvSpPr/>
      </dsp:nvSpPr>
      <dsp:spPr>
        <a:xfrm>
          <a:off x="1455893" y="171719"/>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F8E85B-6836-42B7-A6DF-C7177B44C8BA}">
      <dsp:nvSpPr>
        <dsp:cNvPr id="0" name=""/>
        <dsp:cNvSpPr/>
      </dsp:nvSpPr>
      <dsp:spPr>
        <a:xfrm>
          <a:off x="267893" y="2586031"/>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rtl="0">
            <a:lnSpc>
              <a:spcPct val="100000"/>
            </a:lnSpc>
            <a:spcBef>
              <a:spcPct val="0"/>
            </a:spcBef>
            <a:spcAft>
              <a:spcPct val="35000"/>
            </a:spcAft>
            <a:buNone/>
          </a:pPr>
          <a:r>
            <a:rPr lang="en-US" sz="1500" kern="1200">
              <a:latin typeface="Verdana"/>
              <a:ea typeface="Verdana"/>
            </a:rPr>
            <a:t>Office hours: 2nd Thursday of Each Month, 1:00 PM EST – Beginning August 10th </a:t>
          </a:r>
        </a:p>
      </dsp:txBody>
      <dsp:txXfrm>
        <a:off x="267893" y="2586031"/>
        <a:ext cx="4320000" cy="720000"/>
      </dsp:txXfrm>
    </dsp:sp>
    <dsp:sp modelId="{7ABBB7B4-0BD0-4DD1-A5F1-17F16FA09EAE}">
      <dsp:nvSpPr>
        <dsp:cNvPr id="0" name=""/>
        <dsp:cNvSpPr/>
      </dsp:nvSpPr>
      <dsp:spPr>
        <a:xfrm>
          <a:off x="6531893" y="171719"/>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9E3914-3A74-4916-BC63-9083AA8DE88E}">
      <dsp:nvSpPr>
        <dsp:cNvPr id="0" name=""/>
        <dsp:cNvSpPr/>
      </dsp:nvSpPr>
      <dsp:spPr>
        <a:xfrm>
          <a:off x="5343893" y="2586031"/>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rtl="0">
            <a:lnSpc>
              <a:spcPct val="100000"/>
            </a:lnSpc>
            <a:spcBef>
              <a:spcPct val="0"/>
            </a:spcBef>
            <a:spcAft>
              <a:spcPct val="35000"/>
            </a:spcAft>
            <a:buNone/>
          </a:pPr>
          <a:r>
            <a:rPr lang="en-US" sz="1500" kern="1200">
              <a:solidFill>
                <a:schemeClr val="tx1"/>
              </a:solidFill>
              <a:latin typeface="Verdana"/>
              <a:ea typeface="Verdana"/>
            </a:rPr>
            <a:t>Find additional resources and upcoming programs at: </a:t>
          </a:r>
          <a:r>
            <a:rPr lang="en-US" sz="1500" b="0" i="0" kern="1200">
              <a:solidFill>
                <a:schemeClr val="tx1"/>
              </a:solidFill>
              <a:hlinkClick xmlns:r="http://schemas.openxmlformats.org/officeDocument/2006/relationships" r:id="rId5" tooltip="https://www.jwi.org/ovwfaithtta">
                <a:extLst>
                  <a:ext uri="{A12FA001-AC4F-418D-AE19-62706E023703}">
                    <ahyp:hlinkClr xmlns:ahyp="http://schemas.microsoft.com/office/drawing/2018/hyperlinkcolor" val="tx"/>
                  </a:ext>
                </a:extLst>
              </a:hlinkClick>
            </a:rPr>
            <a:t>https://www.jwi.org/ovwfaithtta</a:t>
          </a:r>
          <a:endParaRPr lang="en-US" sz="1500" kern="1200">
            <a:solidFill>
              <a:schemeClr val="tx1"/>
            </a:solidFill>
            <a:latin typeface="Verdana"/>
            <a:ea typeface="Verdana"/>
            <a:cs typeface="Calibri"/>
          </a:endParaRPr>
        </a:p>
      </dsp:txBody>
      <dsp:txXfrm>
        <a:off x="5343893" y="2586031"/>
        <a:ext cx="432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BD6947C-ECEA-C287-8FCC-1A59FADAA4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8244210-C923-9CFF-8F24-32B28B2D05D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F23162-5FC7-4B8B-8724-EAFDAD5DD856}" type="datetimeFigureOut">
              <a:rPr lang="en-US" smtClean="0"/>
              <a:t>4/26/2024</a:t>
            </a:fld>
            <a:endParaRPr lang="en-US"/>
          </a:p>
        </p:txBody>
      </p:sp>
      <p:sp>
        <p:nvSpPr>
          <p:cNvPr id="4" name="Footer Placeholder 3">
            <a:extLst>
              <a:ext uri="{FF2B5EF4-FFF2-40B4-BE49-F238E27FC236}">
                <a16:creationId xmlns:a16="http://schemas.microsoft.com/office/drawing/2014/main" id="{3D5FAAF7-5C92-1CDC-491C-D460BC157FF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C0B1E96-A4B7-62A5-60E4-37F1BD979F8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59E4B5A-15D1-4754-B18C-4080D26FE09D}" type="slidenum">
              <a:rPr lang="en-US" smtClean="0"/>
              <a:t>‹#›</a:t>
            </a:fld>
            <a:endParaRPr lang="en-US"/>
          </a:p>
        </p:txBody>
      </p:sp>
    </p:spTree>
    <p:extLst>
      <p:ext uri="{BB962C8B-B14F-4D97-AF65-F5344CB8AC3E}">
        <p14:creationId xmlns:p14="http://schemas.microsoft.com/office/powerpoint/2010/main" val="19854483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9C7742-D03B-BC41-BCA9-96DB45C8C037}" type="datetimeFigureOut">
              <a:rPr lang="en-US" smtClean="0"/>
              <a:t>4/26/2024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3A676C-A20B-8D4D-A023-A400FFE36130}" type="slidenum">
              <a:rPr lang="en-US" smtClean="0"/>
              <a:t>‹#›</a:t>
            </a:fld>
            <a:endParaRPr lang="en-US"/>
          </a:p>
        </p:txBody>
      </p:sp>
    </p:spTree>
    <p:extLst>
      <p:ext uri="{BB962C8B-B14F-4D97-AF65-F5344CB8AC3E}">
        <p14:creationId xmlns:p14="http://schemas.microsoft.com/office/powerpoint/2010/main" val="2098199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253A676C-A20B-8D4D-A023-A400FFE36130}" type="slidenum">
              <a:rPr lang="en-US" smtClean="0"/>
              <a:t>1</a:t>
            </a:fld>
            <a:endParaRPr lang="en-US"/>
          </a:p>
        </p:txBody>
      </p:sp>
    </p:spTree>
    <p:extLst>
      <p:ext uri="{BB962C8B-B14F-4D97-AF65-F5344CB8AC3E}">
        <p14:creationId xmlns:p14="http://schemas.microsoft.com/office/powerpoint/2010/main" val="1581891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panose="020F0502020204030204"/>
            </a:endParaRPr>
          </a:p>
        </p:txBody>
      </p:sp>
      <p:sp>
        <p:nvSpPr>
          <p:cNvPr id="4" name="Slide Number Placeholder 3"/>
          <p:cNvSpPr>
            <a:spLocks noGrp="1"/>
          </p:cNvSpPr>
          <p:nvPr>
            <p:ph type="sldNum" sz="quarter" idx="5"/>
          </p:nvPr>
        </p:nvSpPr>
        <p:spPr/>
        <p:txBody>
          <a:bodyPr/>
          <a:lstStyle/>
          <a:p>
            <a:fld id="{253A676C-A20B-8D4D-A023-A400FFE36130}" type="slidenum">
              <a:rPr lang="en-US" smtClean="0"/>
              <a:t>12</a:t>
            </a:fld>
            <a:endParaRPr lang="en-US"/>
          </a:p>
        </p:txBody>
      </p:sp>
    </p:spTree>
    <p:extLst>
      <p:ext uri="{BB962C8B-B14F-4D97-AF65-F5344CB8AC3E}">
        <p14:creationId xmlns:p14="http://schemas.microsoft.com/office/powerpoint/2010/main" val="1591715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panose="020F0502020204030204"/>
            </a:endParaRPr>
          </a:p>
        </p:txBody>
      </p:sp>
      <p:sp>
        <p:nvSpPr>
          <p:cNvPr id="4" name="Slide Number Placeholder 3"/>
          <p:cNvSpPr>
            <a:spLocks noGrp="1"/>
          </p:cNvSpPr>
          <p:nvPr>
            <p:ph type="sldNum" sz="quarter" idx="5"/>
          </p:nvPr>
        </p:nvSpPr>
        <p:spPr/>
        <p:txBody>
          <a:bodyPr/>
          <a:lstStyle/>
          <a:p>
            <a:fld id="{253A676C-A20B-8D4D-A023-A400FFE36130}" type="slidenum">
              <a:rPr lang="en-US" smtClean="0"/>
              <a:t>13</a:t>
            </a:fld>
            <a:endParaRPr lang="en-US"/>
          </a:p>
        </p:txBody>
      </p:sp>
    </p:spTree>
    <p:extLst>
      <p:ext uri="{BB962C8B-B14F-4D97-AF65-F5344CB8AC3E}">
        <p14:creationId xmlns:p14="http://schemas.microsoft.com/office/powerpoint/2010/main" val="2759825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panose="020F0502020204030204"/>
            </a:endParaRPr>
          </a:p>
        </p:txBody>
      </p:sp>
      <p:sp>
        <p:nvSpPr>
          <p:cNvPr id="4" name="Slide Number Placeholder 3"/>
          <p:cNvSpPr>
            <a:spLocks noGrp="1"/>
          </p:cNvSpPr>
          <p:nvPr>
            <p:ph type="sldNum" sz="quarter" idx="5"/>
          </p:nvPr>
        </p:nvSpPr>
        <p:spPr/>
        <p:txBody>
          <a:bodyPr/>
          <a:lstStyle/>
          <a:p>
            <a:fld id="{253A676C-A20B-8D4D-A023-A400FFE36130}" type="slidenum">
              <a:rPr lang="en-US" smtClean="0"/>
              <a:t>14</a:t>
            </a:fld>
            <a:endParaRPr lang="en-US"/>
          </a:p>
        </p:txBody>
      </p:sp>
    </p:spTree>
    <p:extLst>
      <p:ext uri="{BB962C8B-B14F-4D97-AF65-F5344CB8AC3E}">
        <p14:creationId xmlns:p14="http://schemas.microsoft.com/office/powerpoint/2010/main" val="1494740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panose="020F0502020204030204"/>
            </a:endParaRPr>
          </a:p>
        </p:txBody>
      </p:sp>
      <p:sp>
        <p:nvSpPr>
          <p:cNvPr id="4" name="Slide Number Placeholder 3"/>
          <p:cNvSpPr>
            <a:spLocks noGrp="1"/>
          </p:cNvSpPr>
          <p:nvPr>
            <p:ph type="sldNum" sz="quarter" idx="5"/>
          </p:nvPr>
        </p:nvSpPr>
        <p:spPr/>
        <p:txBody>
          <a:bodyPr/>
          <a:lstStyle/>
          <a:p>
            <a:fld id="{253A676C-A20B-8D4D-A023-A400FFE36130}" type="slidenum">
              <a:rPr lang="en-US" smtClean="0"/>
              <a:t>15</a:t>
            </a:fld>
            <a:endParaRPr lang="en-US"/>
          </a:p>
        </p:txBody>
      </p:sp>
    </p:spTree>
    <p:extLst>
      <p:ext uri="{BB962C8B-B14F-4D97-AF65-F5344CB8AC3E}">
        <p14:creationId xmlns:p14="http://schemas.microsoft.com/office/powerpoint/2010/main" val="3641773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3A676C-A20B-8D4D-A023-A400FFE36130}" type="slidenum">
              <a:rPr lang="en-US" smtClean="0"/>
              <a:t>16</a:t>
            </a:fld>
            <a:endParaRPr lang="en-US"/>
          </a:p>
        </p:txBody>
      </p:sp>
    </p:spTree>
    <p:extLst>
      <p:ext uri="{BB962C8B-B14F-4D97-AF65-F5344CB8AC3E}">
        <p14:creationId xmlns:p14="http://schemas.microsoft.com/office/powerpoint/2010/main" val="249934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3A676C-A20B-8D4D-A023-A400FFE36130}" type="slidenum">
              <a:rPr lang="en-US" smtClean="0"/>
              <a:t>17</a:t>
            </a:fld>
            <a:endParaRPr lang="en-US"/>
          </a:p>
        </p:txBody>
      </p:sp>
    </p:spTree>
    <p:extLst>
      <p:ext uri="{BB962C8B-B14F-4D97-AF65-F5344CB8AC3E}">
        <p14:creationId xmlns:p14="http://schemas.microsoft.com/office/powerpoint/2010/main" val="2816453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3A676C-A20B-8D4D-A023-A400FFE36130}" type="slidenum">
              <a:rPr lang="en-US" smtClean="0"/>
              <a:t>19</a:t>
            </a:fld>
            <a:endParaRPr lang="en-US"/>
          </a:p>
        </p:txBody>
      </p:sp>
    </p:spTree>
    <p:extLst>
      <p:ext uri="{BB962C8B-B14F-4D97-AF65-F5344CB8AC3E}">
        <p14:creationId xmlns:p14="http://schemas.microsoft.com/office/powerpoint/2010/main" val="2500380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3A676C-A20B-8D4D-A023-A400FFE36130}" type="slidenum">
              <a:rPr lang="en-US" smtClean="0"/>
              <a:t>2</a:t>
            </a:fld>
            <a:endParaRPr lang="en-US"/>
          </a:p>
        </p:txBody>
      </p:sp>
    </p:spTree>
    <p:extLst>
      <p:ext uri="{BB962C8B-B14F-4D97-AF65-F5344CB8AC3E}">
        <p14:creationId xmlns:p14="http://schemas.microsoft.com/office/powerpoint/2010/main" val="1138193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3A676C-A20B-8D4D-A023-A400FFE36130}" type="slidenum">
              <a:rPr lang="en-US" smtClean="0"/>
              <a:t>3</a:t>
            </a:fld>
            <a:endParaRPr lang="en-US"/>
          </a:p>
        </p:txBody>
      </p:sp>
    </p:spTree>
    <p:extLst>
      <p:ext uri="{BB962C8B-B14F-4D97-AF65-F5344CB8AC3E}">
        <p14:creationId xmlns:p14="http://schemas.microsoft.com/office/powerpoint/2010/main" val="1759266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253A676C-A20B-8D4D-A023-A400FFE36130}" type="slidenum">
              <a:rPr lang="en-US" smtClean="0"/>
              <a:t>4</a:t>
            </a:fld>
            <a:endParaRPr lang="en-US"/>
          </a:p>
        </p:txBody>
      </p:sp>
    </p:spTree>
    <p:extLst>
      <p:ext uri="{BB962C8B-B14F-4D97-AF65-F5344CB8AC3E}">
        <p14:creationId xmlns:p14="http://schemas.microsoft.com/office/powerpoint/2010/main" val="164040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3A676C-A20B-8D4D-A023-A400FFE36130}" type="slidenum">
              <a:rPr lang="en-US" smtClean="0"/>
              <a:t>5</a:t>
            </a:fld>
            <a:endParaRPr lang="en-US"/>
          </a:p>
        </p:txBody>
      </p:sp>
    </p:spTree>
    <p:extLst>
      <p:ext uri="{BB962C8B-B14F-4D97-AF65-F5344CB8AC3E}">
        <p14:creationId xmlns:p14="http://schemas.microsoft.com/office/powerpoint/2010/main" val="3936175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3A676C-A20B-8D4D-A023-A400FFE36130}" type="slidenum">
              <a:rPr lang="en-US" smtClean="0"/>
              <a:t>8</a:t>
            </a:fld>
            <a:endParaRPr lang="en-US"/>
          </a:p>
        </p:txBody>
      </p:sp>
    </p:spTree>
    <p:extLst>
      <p:ext uri="{BB962C8B-B14F-4D97-AF65-F5344CB8AC3E}">
        <p14:creationId xmlns:p14="http://schemas.microsoft.com/office/powerpoint/2010/main" val="2889898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3A676C-A20B-8D4D-A023-A400FFE36130}" type="slidenum">
              <a:rPr lang="en-US" smtClean="0"/>
              <a:t>9</a:t>
            </a:fld>
            <a:endParaRPr lang="en-US"/>
          </a:p>
        </p:txBody>
      </p:sp>
    </p:spTree>
    <p:extLst>
      <p:ext uri="{BB962C8B-B14F-4D97-AF65-F5344CB8AC3E}">
        <p14:creationId xmlns:p14="http://schemas.microsoft.com/office/powerpoint/2010/main" val="426420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3A676C-A20B-8D4D-A023-A400FFE36130}" type="slidenum">
              <a:rPr lang="en-US" smtClean="0"/>
              <a:t>10</a:t>
            </a:fld>
            <a:endParaRPr lang="en-US"/>
          </a:p>
        </p:txBody>
      </p:sp>
    </p:spTree>
    <p:extLst>
      <p:ext uri="{BB962C8B-B14F-4D97-AF65-F5344CB8AC3E}">
        <p14:creationId xmlns:p14="http://schemas.microsoft.com/office/powerpoint/2010/main" val="2369029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panose="020F0502020204030204"/>
            </a:endParaRPr>
          </a:p>
        </p:txBody>
      </p:sp>
      <p:sp>
        <p:nvSpPr>
          <p:cNvPr id="4" name="Slide Number Placeholder 3"/>
          <p:cNvSpPr>
            <a:spLocks noGrp="1"/>
          </p:cNvSpPr>
          <p:nvPr>
            <p:ph type="sldNum" sz="quarter" idx="5"/>
          </p:nvPr>
        </p:nvSpPr>
        <p:spPr/>
        <p:txBody>
          <a:bodyPr/>
          <a:lstStyle/>
          <a:p>
            <a:fld id="{253A676C-A20B-8D4D-A023-A400FFE36130}" type="slidenum">
              <a:rPr lang="en-US" smtClean="0"/>
              <a:t>11</a:t>
            </a:fld>
            <a:endParaRPr lang="en-US"/>
          </a:p>
        </p:txBody>
      </p:sp>
    </p:spTree>
    <p:extLst>
      <p:ext uri="{BB962C8B-B14F-4D97-AF65-F5344CB8AC3E}">
        <p14:creationId xmlns:p14="http://schemas.microsoft.com/office/powerpoint/2010/main" val="100998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0D15115-66BC-3E48-AAC2-8927541042BD}" type="datetimeFigureOut">
              <a:rPr lang="en-US" smtClean="0"/>
              <a:pPr/>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42C33-44DC-0346-BBFE-004885ADB71D}" type="slidenum">
              <a:rPr lang="en-US" smtClean="0"/>
              <a:t>‹#›</a:t>
            </a:fld>
            <a:endParaRPr lang="en-US"/>
          </a:p>
        </p:txBody>
      </p:sp>
      <p:sp>
        <p:nvSpPr>
          <p:cNvPr id="7" name="Rectangle 6">
            <a:extLst>
              <a:ext uri="{FF2B5EF4-FFF2-40B4-BE49-F238E27FC236}">
                <a16:creationId xmlns:a16="http://schemas.microsoft.com/office/drawing/2014/main" id="{26537D08-A0BF-1AB3-4B4C-E6C2A21A6EC0}"/>
              </a:ext>
            </a:extLst>
          </p:cNvPr>
          <p:cNvSpPr/>
          <p:nvPr userDrawn="1"/>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49136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164A48-55ED-4746-8258-BA73827C349D}"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42C33-44DC-0346-BBFE-004885ADB71D}" type="slidenum">
              <a:rPr lang="en-US" smtClean="0"/>
              <a:t>‹#›</a:t>
            </a:fld>
            <a:endParaRPr lang="en-US"/>
          </a:p>
        </p:txBody>
      </p:sp>
    </p:spTree>
    <p:extLst>
      <p:ext uri="{BB962C8B-B14F-4D97-AF65-F5344CB8AC3E}">
        <p14:creationId xmlns:p14="http://schemas.microsoft.com/office/powerpoint/2010/main" val="584320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164A48-55ED-4746-8258-BA73827C349D}"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42C33-44DC-0346-BBFE-004885ADB71D}" type="slidenum">
              <a:rPr lang="en-US" smtClean="0"/>
              <a:t>‹#›</a:t>
            </a:fld>
            <a:endParaRPr lang="en-US"/>
          </a:p>
        </p:txBody>
      </p:sp>
    </p:spTree>
    <p:extLst>
      <p:ext uri="{BB962C8B-B14F-4D97-AF65-F5344CB8AC3E}">
        <p14:creationId xmlns:p14="http://schemas.microsoft.com/office/powerpoint/2010/main" val="2361430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normAutofit/>
          </a:bodyPr>
          <a:lstStyle/>
          <a:p>
            <a:pPr lvl="0"/>
            <a:r>
              <a:rPr lang="en-US" noProof="0"/>
              <a:t>Click icon to add online image</a:t>
            </a:r>
          </a:p>
        </p:txBody>
      </p:sp>
      <p:sp>
        <p:nvSpPr>
          <p:cNvPr id="5" name="Date Placeholder 24"/>
          <p:cNvSpPr>
            <a:spLocks noGrp="1"/>
          </p:cNvSpPr>
          <p:nvPr>
            <p:ph type="dt" sz="half" idx="10"/>
          </p:nvPr>
        </p:nvSpPr>
        <p:spPr/>
        <p:txBody>
          <a:bodyPr/>
          <a:lstStyle>
            <a:lvl1pPr>
              <a:defRPr/>
            </a:lvl1pPr>
          </a:lstStyle>
          <a:p>
            <a:pPr>
              <a:defRPr/>
            </a:pPr>
            <a:endParaRPr lang="en-US"/>
          </a:p>
        </p:txBody>
      </p:sp>
      <p:sp>
        <p:nvSpPr>
          <p:cNvPr id="6" name="Footer Placeholder 1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711388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4"/>
          <p:cNvSpPr>
            <a:spLocks noGrp="1"/>
          </p:cNvSpPr>
          <p:nvPr>
            <p:ph type="dt" sz="half" idx="10"/>
          </p:nvPr>
        </p:nvSpPr>
        <p:spPr/>
        <p:txBody>
          <a:bodyPr/>
          <a:lstStyle>
            <a:lvl1pPr>
              <a:defRPr/>
            </a:lvl1pPr>
          </a:lstStyle>
          <a:p>
            <a:pPr>
              <a:defRPr/>
            </a:pPr>
            <a:endParaRPr lang="en-US"/>
          </a:p>
        </p:txBody>
      </p:sp>
      <p:sp>
        <p:nvSpPr>
          <p:cNvPr id="6" name="Footer Placeholder 1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335510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4"/>
          <p:cNvSpPr>
            <a:spLocks noGrp="1"/>
          </p:cNvSpPr>
          <p:nvPr>
            <p:ph type="dt" sz="half" idx="10"/>
          </p:nvPr>
        </p:nvSpPr>
        <p:spPr>
          <a:xfrm>
            <a:off x="609600" y="6356352"/>
            <a:ext cx="2844800" cy="365125"/>
          </a:xfrm>
          <a:prstGeom prst="rect">
            <a:avLst/>
          </a:prstGeom>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p>
        </p:txBody>
      </p:sp>
      <p:sp>
        <p:nvSpPr>
          <p:cNvPr id="6" name="Footer Placeholder 1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p>
        </p:txBody>
      </p:sp>
    </p:spTree>
    <p:extLst>
      <p:ext uri="{BB962C8B-B14F-4D97-AF65-F5344CB8AC3E}">
        <p14:creationId xmlns:p14="http://schemas.microsoft.com/office/powerpoint/2010/main" val="1961818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805547" y="81642"/>
            <a:ext cx="10363200" cy="538843"/>
          </a:xfrm>
        </p:spPr>
        <p:txBody>
          <a:bodyPr/>
          <a:lstStyle/>
          <a:p>
            <a:r>
              <a:rPr lang="en-US"/>
              <a:t>Click to edit Master title style</a:t>
            </a:r>
          </a:p>
        </p:txBody>
      </p:sp>
      <p:sp>
        <p:nvSpPr>
          <p:cNvPr id="3" name="Text Placeholder 2"/>
          <p:cNvSpPr>
            <a:spLocks noGrp="1"/>
          </p:cNvSpPr>
          <p:nvPr>
            <p:ph type="body" sz="half" idx="1"/>
          </p:nvPr>
        </p:nvSpPr>
        <p:spPr>
          <a:xfrm>
            <a:off x="914400" y="772928"/>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 y="2906528"/>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7420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059118"/>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88ACA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0D15115-66BC-3E48-AAC2-8927541042BD}" type="datetimeFigureOut">
              <a:rPr lang="en-US" smtClean="0"/>
              <a:pPr/>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42C33-44DC-0346-BBFE-004885ADB71D}" type="slidenum">
              <a:rPr lang="en-US" smtClean="0"/>
              <a:t>‹#›</a:t>
            </a:fld>
            <a:endParaRPr lang="en-US"/>
          </a:p>
        </p:txBody>
      </p:sp>
      <p:sp>
        <p:nvSpPr>
          <p:cNvPr id="7" name="Rectangle 6">
            <a:extLst>
              <a:ext uri="{FF2B5EF4-FFF2-40B4-BE49-F238E27FC236}">
                <a16:creationId xmlns:a16="http://schemas.microsoft.com/office/drawing/2014/main" id="{9D29B544-673A-FB97-2292-29107B6CF2D7}"/>
              </a:ext>
            </a:extLst>
          </p:cNvPr>
          <p:cNvSpPr/>
          <p:nvPr userDrawn="1"/>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549498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D15115-66BC-3E48-AAC2-8927541042BD}" type="datetimeFigureOut">
              <a:rPr lang="en-US" smtClean="0"/>
              <a:pPr/>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42C33-44DC-0346-BBFE-004885ADB71D}" type="slidenum">
              <a:rPr lang="en-US" smtClean="0"/>
              <a:t>‹#›</a:t>
            </a:fld>
            <a:endParaRPr lang="en-US"/>
          </a:p>
        </p:txBody>
      </p:sp>
    </p:spTree>
    <p:extLst>
      <p:ext uri="{BB962C8B-B14F-4D97-AF65-F5344CB8AC3E}">
        <p14:creationId xmlns:p14="http://schemas.microsoft.com/office/powerpoint/2010/main" val="7528514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D15115-66BC-3E48-AAC2-8927541042BD}" type="datetimeFigureOut">
              <a:rPr lang="en-US" smtClean="0"/>
              <a:pPr/>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42C33-44DC-0346-BBFE-004885ADB71D}" type="slidenum">
              <a:rPr lang="en-US" smtClean="0"/>
              <a:t>‹#›</a:t>
            </a:fld>
            <a:endParaRPr lang="en-US"/>
          </a:p>
        </p:txBody>
      </p:sp>
    </p:spTree>
    <p:extLst>
      <p:ext uri="{BB962C8B-B14F-4D97-AF65-F5344CB8AC3E}">
        <p14:creationId xmlns:p14="http://schemas.microsoft.com/office/powerpoint/2010/main" val="531830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D15115-66BC-3E48-AAC2-8927541042BD}" type="datetimeFigureOut">
              <a:rPr lang="en-US" smtClean="0"/>
              <a:pPr/>
              <a:t>4/26/2024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A42C33-44DC-0346-BBFE-004885ADB71D}" type="slidenum">
              <a:rPr lang="en-US" smtClean="0"/>
              <a:t>‹#›</a:t>
            </a:fld>
            <a:endParaRPr lang="en-US"/>
          </a:p>
        </p:txBody>
      </p:sp>
    </p:spTree>
    <p:extLst>
      <p:ext uri="{BB962C8B-B14F-4D97-AF65-F5344CB8AC3E}">
        <p14:creationId xmlns:p14="http://schemas.microsoft.com/office/powerpoint/2010/main" val="1688550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D15115-66BC-3E48-AAC2-8927541042BD}" type="datetimeFigureOut">
              <a:rPr lang="en-US" smtClean="0"/>
              <a:pPr/>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42C33-44DC-0346-BBFE-004885ADB71D}" type="slidenum">
              <a:rPr lang="en-US" smtClean="0"/>
              <a:t>‹#›</a:t>
            </a:fld>
            <a:endParaRPr lang="en-US"/>
          </a:p>
        </p:txBody>
      </p:sp>
    </p:spTree>
    <p:extLst>
      <p:ext uri="{BB962C8B-B14F-4D97-AF65-F5344CB8AC3E}">
        <p14:creationId xmlns:p14="http://schemas.microsoft.com/office/powerpoint/2010/main" val="20677013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D15115-66BC-3E48-AAC2-8927541042BD}" type="datetimeFigureOut">
              <a:rPr lang="en-US" smtClean="0"/>
              <a:pPr/>
              <a:t>4/26/2024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39DB27-E938-444D-B727-7B7E06678BBC}" type="slidenum">
              <a:rPr lang="en-US" smtClean="0"/>
              <a:pPr/>
              <a:t>‹#›</a:t>
            </a:fld>
            <a:endParaRPr lang="en-US"/>
          </a:p>
        </p:txBody>
      </p:sp>
    </p:spTree>
    <p:extLst>
      <p:ext uri="{BB962C8B-B14F-4D97-AF65-F5344CB8AC3E}">
        <p14:creationId xmlns:p14="http://schemas.microsoft.com/office/powerpoint/2010/main" val="36925923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D15115-66BC-3E48-AAC2-8927541042BD}" type="datetimeFigureOut">
              <a:rPr lang="en-US" smtClean="0"/>
              <a:pPr/>
              <a:t>4/26/2024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A42C33-44DC-0346-BBFE-004885ADB71D}" type="slidenum">
              <a:rPr lang="en-US" smtClean="0"/>
              <a:t>‹#›</a:t>
            </a:fld>
            <a:endParaRPr lang="en-US"/>
          </a:p>
        </p:txBody>
      </p:sp>
    </p:spTree>
    <p:extLst>
      <p:ext uri="{BB962C8B-B14F-4D97-AF65-F5344CB8AC3E}">
        <p14:creationId xmlns:p14="http://schemas.microsoft.com/office/powerpoint/2010/main" val="33113820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D15115-66BC-3E48-AAC2-8927541042BD}" type="datetimeFigureOut">
              <a:rPr lang="en-US" smtClean="0"/>
              <a:pPr/>
              <a:t>4/26/2024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39DB27-E938-444D-B727-7B7E06678BBC}" type="slidenum">
              <a:rPr lang="en-US" smtClean="0"/>
              <a:pPr/>
              <a:t>‹#›</a:t>
            </a:fld>
            <a:endParaRPr lang="en-US"/>
          </a:p>
        </p:txBody>
      </p:sp>
    </p:spTree>
    <p:extLst>
      <p:ext uri="{BB962C8B-B14F-4D97-AF65-F5344CB8AC3E}">
        <p14:creationId xmlns:p14="http://schemas.microsoft.com/office/powerpoint/2010/main" val="32191935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164A48-55ED-4746-8258-BA73827C349D}" type="datetimeFigureOut">
              <a:rPr lang="en-US" smtClean="0"/>
              <a:t>4/26/2024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A42C33-44DC-0346-BBFE-004885ADB71D}" type="slidenum">
              <a:rPr lang="en-US" smtClean="0"/>
              <a:t>‹#›</a:t>
            </a:fld>
            <a:endParaRPr lang="en-US"/>
          </a:p>
        </p:txBody>
      </p:sp>
    </p:spTree>
    <p:extLst>
      <p:ext uri="{BB962C8B-B14F-4D97-AF65-F5344CB8AC3E}">
        <p14:creationId xmlns:p14="http://schemas.microsoft.com/office/powerpoint/2010/main" val="25711460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164A48-55ED-4746-8258-BA73827C349D}" type="datetimeFigureOut">
              <a:rPr lang="en-US" smtClean="0"/>
              <a:t>4/26/2024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A42C33-44DC-0346-BBFE-004885ADB71D}" type="slidenum">
              <a:rPr lang="en-US" smtClean="0"/>
              <a:t>‹#›</a:t>
            </a:fld>
            <a:endParaRPr lang="en-US"/>
          </a:p>
        </p:txBody>
      </p:sp>
    </p:spTree>
    <p:extLst>
      <p:ext uri="{BB962C8B-B14F-4D97-AF65-F5344CB8AC3E}">
        <p14:creationId xmlns:p14="http://schemas.microsoft.com/office/powerpoint/2010/main" val="7670664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164A48-55ED-4746-8258-BA73827C349D}"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42C33-44DC-0346-BBFE-004885ADB71D}" type="slidenum">
              <a:rPr lang="en-US" smtClean="0"/>
              <a:t>‹#›</a:t>
            </a:fld>
            <a:endParaRPr lang="en-US"/>
          </a:p>
        </p:txBody>
      </p:sp>
    </p:spTree>
    <p:extLst>
      <p:ext uri="{BB962C8B-B14F-4D97-AF65-F5344CB8AC3E}">
        <p14:creationId xmlns:p14="http://schemas.microsoft.com/office/powerpoint/2010/main" val="34625469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164A48-55ED-4746-8258-BA73827C349D}"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42C33-44DC-0346-BBFE-004885ADB71D}" type="slidenum">
              <a:rPr lang="en-US" smtClean="0"/>
              <a:t>‹#›</a:t>
            </a:fld>
            <a:endParaRPr lang="en-US"/>
          </a:p>
        </p:txBody>
      </p:sp>
    </p:spTree>
    <p:extLst>
      <p:ext uri="{BB962C8B-B14F-4D97-AF65-F5344CB8AC3E}">
        <p14:creationId xmlns:p14="http://schemas.microsoft.com/office/powerpoint/2010/main" val="11082243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normAutofit/>
          </a:bodyPr>
          <a:lstStyle/>
          <a:p>
            <a:pPr lvl="0"/>
            <a:r>
              <a:rPr lang="en-US" noProof="0"/>
              <a:t>Click icon to add online image</a:t>
            </a:r>
          </a:p>
        </p:txBody>
      </p:sp>
      <p:sp>
        <p:nvSpPr>
          <p:cNvPr id="5" name="Date Placeholder 24"/>
          <p:cNvSpPr>
            <a:spLocks noGrp="1"/>
          </p:cNvSpPr>
          <p:nvPr>
            <p:ph type="dt" sz="half" idx="10"/>
          </p:nvPr>
        </p:nvSpPr>
        <p:spPr/>
        <p:txBody>
          <a:bodyPr/>
          <a:lstStyle>
            <a:lvl1pPr>
              <a:defRPr/>
            </a:lvl1pPr>
          </a:lstStyle>
          <a:p>
            <a:pPr>
              <a:defRPr/>
            </a:pPr>
            <a:endParaRPr lang="en-US"/>
          </a:p>
        </p:txBody>
      </p:sp>
      <p:sp>
        <p:nvSpPr>
          <p:cNvPr id="6" name="Footer Placeholder 1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0882927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4"/>
          <p:cNvSpPr>
            <a:spLocks noGrp="1"/>
          </p:cNvSpPr>
          <p:nvPr>
            <p:ph type="dt" sz="half" idx="10"/>
          </p:nvPr>
        </p:nvSpPr>
        <p:spPr/>
        <p:txBody>
          <a:bodyPr/>
          <a:lstStyle>
            <a:lvl1pPr>
              <a:defRPr/>
            </a:lvl1pPr>
          </a:lstStyle>
          <a:p>
            <a:pPr>
              <a:defRPr/>
            </a:pPr>
            <a:endParaRPr lang="en-US"/>
          </a:p>
        </p:txBody>
      </p:sp>
      <p:sp>
        <p:nvSpPr>
          <p:cNvPr id="6" name="Footer Placeholder 1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1977404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4"/>
          <p:cNvSpPr>
            <a:spLocks noGrp="1"/>
          </p:cNvSpPr>
          <p:nvPr>
            <p:ph type="dt" sz="half" idx="10"/>
          </p:nvPr>
        </p:nvSpPr>
        <p:spPr>
          <a:xfrm>
            <a:off x="609600" y="6356352"/>
            <a:ext cx="2844800" cy="365125"/>
          </a:xfrm>
          <a:prstGeom prst="rect">
            <a:avLst/>
          </a:prstGeom>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p>
        </p:txBody>
      </p:sp>
      <p:sp>
        <p:nvSpPr>
          <p:cNvPr id="6" name="Footer Placeholder 1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p>
        </p:txBody>
      </p:sp>
    </p:spTree>
    <p:extLst>
      <p:ext uri="{BB962C8B-B14F-4D97-AF65-F5344CB8AC3E}">
        <p14:creationId xmlns:p14="http://schemas.microsoft.com/office/powerpoint/2010/main" val="4140116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D15115-66BC-3E48-AAC2-8927541042BD}" type="datetimeFigureOut">
              <a:rPr lang="en-US" smtClean="0"/>
              <a:pPr/>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42C33-44DC-0346-BBFE-004885ADB71D}" type="slidenum">
              <a:rPr lang="en-US" smtClean="0"/>
              <a:t>‹#›</a:t>
            </a:fld>
            <a:endParaRPr lang="en-US"/>
          </a:p>
        </p:txBody>
      </p:sp>
    </p:spTree>
    <p:extLst>
      <p:ext uri="{BB962C8B-B14F-4D97-AF65-F5344CB8AC3E}">
        <p14:creationId xmlns:p14="http://schemas.microsoft.com/office/powerpoint/2010/main" val="11957653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805547" y="81642"/>
            <a:ext cx="10363200" cy="538843"/>
          </a:xfrm>
        </p:spPr>
        <p:txBody>
          <a:bodyPr/>
          <a:lstStyle/>
          <a:p>
            <a:r>
              <a:rPr lang="en-US"/>
              <a:t>Click to edit Master title style</a:t>
            </a:r>
          </a:p>
        </p:txBody>
      </p:sp>
      <p:sp>
        <p:nvSpPr>
          <p:cNvPr id="3" name="Text Placeholder 2"/>
          <p:cNvSpPr>
            <a:spLocks noGrp="1"/>
          </p:cNvSpPr>
          <p:nvPr>
            <p:ph type="body" sz="half" idx="1"/>
          </p:nvPr>
        </p:nvSpPr>
        <p:spPr>
          <a:xfrm>
            <a:off x="914400" y="772928"/>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 y="2906528"/>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09763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9E9EADB0-6D89-4DB0-8CFA-0B363C1A5554}" type="datetimeFigureOut">
              <a:rPr lang="en-US" smtClean="0"/>
              <a:t>4/26/2024</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D9E423C2-A504-4FB3-B7A4-A09CAFA47B8C}" type="slidenum">
              <a:rPr lang="en-US" smtClean="0"/>
              <a:t>‹#›</a:t>
            </a:fld>
            <a:endParaRPr lang="en-US"/>
          </a:p>
        </p:txBody>
      </p:sp>
    </p:spTree>
    <p:extLst>
      <p:ext uri="{BB962C8B-B14F-4D97-AF65-F5344CB8AC3E}">
        <p14:creationId xmlns:p14="http://schemas.microsoft.com/office/powerpoint/2010/main" val="39055248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9E9EADB0-6D89-4DB0-8CFA-0B363C1A5554}" type="datetimeFigureOut">
              <a:rPr lang="en-US" smtClean="0"/>
              <a:t>4/26/2024</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D9E423C2-A504-4FB3-B7A4-A09CAFA47B8C}" type="slidenum">
              <a:rPr lang="en-US" smtClean="0"/>
              <a:t>‹#›</a:t>
            </a:fld>
            <a:endParaRPr lang="en-US"/>
          </a:p>
        </p:txBody>
      </p:sp>
    </p:spTree>
    <p:extLst>
      <p:ext uri="{BB962C8B-B14F-4D97-AF65-F5344CB8AC3E}">
        <p14:creationId xmlns:p14="http://schemas.microsoft.com/office/powerpoint/2010/main" val="12974517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9E9EADB0-6D89-4DB0-8CFA-0B363C1A5554}" type="datetimeFigureOut">
              <a:rPr lang="en-US" smtClean="0"/>
              <a:t>4/26/2024</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D9E423C2-A504-4FB3-B7A4-A09CAFA47B8C}" type="slidenum">
              <a:rPr lang="en-US" smtClean="0"/>
              <a:t>‹#›</a:t>
            </a:fld>
            <a:endParaRPr lang="en-US"/>
          </a:p>
        </p:txBody>
      </p:sp>
    </p:spTree>
    <p:extLst>
      <p:ext uri="{BB962C8B-B14F-4D97-AF65-F5344CB8AC3E}">
        <p14:creationId xmlns:p14="http://schemas.microsoft.com/office/powerpoint/2010/main" val="26070171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9E9EADB0-6D89-4DB0-8CFA-0B363C1A5554}" type="datetimeFigureOut">
              <a:rPr lang="en-US" smtClean="0"/>
              <a:t>4/26/2024</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D9E423C2-A504-4FB3-B7A4-A09CAFA47B8C}" type="slidenum">
              <a:rPr lang="en-US" smtClean="0"/>
              <a:t>‹#›</a:t>
            </a:fld>
            <a:endParaRPr lang="en-US"/>
          </a:p>
        </p:txBody>
      </p:sp>
      <p:sp>
        <p:nvSpPr>
          <p:cNvPr id="8" name="TextBox 7">
            <a:extLst>
              <a:ext uri="{FF2B5EF4-FFF2-40B4-BE49-F238E27FC236}">
                <a16:creationId xmlns:a16="http://schemas.microsoft.com/office/drawing/2014/main" id="{A2ECC473-6607-1656-2ABA-ED65EA7AAE58}"/>
              </a:ext>
            </a:extLst>
          </p:cNvPr>
          <p:cNvSpPr txBox="1"/>
          <p:nvPr/>
        </p:nvSpPr>
        <p:spPr>
          <a:xfrm>
            <a:off x="137648" y="96433"/>
            <a:ext cx="9187261" cy="400110"/>
          </a:xfrm>
          <a:prstGeom prst="rect">
            <a:avLst/>
          </a:prstGeom>
          <a:noFill/>
        </p:spPr>
        <p:txBody>
          <a:bodyPr wrap="square" rtlCol="0">
            <a:spAutoFit/>
          </a:bodyPr>
          <a:lstStyle/>
          <a:p>
            <a:r>
              <a:rPr lang="en-US" sz="2000" b="1">
                <a:solidFill>
                  <a:srgbClr val="00205A"/>
                </a:solidFill>
                <a:latin typeface="Poppins" panose="00000500000000000000" pitchFamily="2" charset="0"/>
                <a:cs typeface="Poppins" panose="00000500000000000000" pitchFamily="2" charset="0"/>
              </a:rPr>
              <a:t>Senser Foundation </a:t>
            </a:r>
            <a:r>
              <a:rPr lang="en-US" sz="2000">
                <a:solidFill>
                  <a:srgbClr val="00205A"/>
                </a:solidFill>
                <a:latin typeface="Poppins" panose="00000500000000000000" pitchFamily="2" charset="0"/>
                <a:cs typeface="Poppins" panose="00000500000000000000" pitchFamily="2" charset="0"/>
              </a:rPr>
              <a:t>Progress Report 2023</a:t>
            </a:r>
          </a:p>
        </p:txBody>
      </p:sp>
      <p:cxnSp>
        <p:nvCxnSpPr>
          <p:cNvPr id="9" name="Straight Connector 8">
            <a:extLst>
              <a:ext uri="{FF2B5EF4-FFF2-40B4-BE49-F238E27FC236}">
                <a16:creationId xmlns:a16="http://schemas.microsoft.com/office/drawing/2014/main" id="{29F125C0-A8F5-3FAC-FE19-474F277FD026}"/>
              </a:ext>
            </a:extLst>
          </p:cNvPr>
          <p:cNvCxnSpPr/>
          <p:nvPr/>
        </p:nvCxnSpPr>
        <p:spPr>
          <a:xfrm>
            <a:off x="224182" y="481795"/>
            <a:ext cx="11181005" cy="0"/>
          </a:xfrm>
          <a:prstGeom prst="line">
            <a:avLst/>
          </a:prstGeom>
          <a:ln>
            <a:solidFill>
              <a:srgbClr val="00205A"/>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921647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2"/>
            <a:ext cx="2743200" cy="365125"/>
          </a:xfrm>
          <a:prstGeom prst="rect">
            <a:avLst/>
          </a:prstGeom>
        </p:spPr>
        <p:txBody>
          <a:bodyPr/>
          <a:lstStyle/>
          <a:p>
            <a:fld id="{9E9EADB0-6D89-4DB0-8CFA-0B363C1A5554}" type="datetimeFigureOut">
              <a:rPr lang="en-US" smtClean="0"/>
              <a:t>4/26/2024</a:t>
            </a:fld>
            <a:endParaRPr lang="en-US"/>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D9E423C2-A504-4FB3-B7A4-A09CAFA47B8C}" type="slidenum">
              <a:rPr lang="en-US" smtClean="0"/>
              <a:t>‹#›</a:t>
            </a:fld>
            <a:endParaRPr lang="en-US"/>
          </a:p>
        </p:txBody>
      </p:sp>
    </p:spTree>
    <p:extLst>
      <p:ext uri="{BB962C8B-B14F-4D97-AF65-F5344CB8AC3E}">
        <p14:creationId xmlns:p14="http://schemas.microsoft.com/office/powerpoint/2010/main" val="38657240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9E9EADB0-6D89-4DB0-8CFA-0B363C1A5554}" type="datetimeFigureOut">
              <a:rPr lang="en-US" smtClean="0"/>
              <a:t>4/26/2024</a:t>
            </a:fld>
            <a:endParaRPr lang="en-US"/>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D9E423C2-A504-4FB3-B7A4-A09CAFA47B8C}" type="slidenum">
              <a:rPr lang="en-US" smtClean="0"/>
              <a:t>‹#›</a:t>
            </a:fld>
            <a:endParaRPr lang="en-US"/>
          </a:p>
        </p:txBody>
      </p:sp>
    </p:spTree>
    <p:extLst>
      <p:ext uri="{BB962C8B-B14F-4D97-AF65-F5344CB8AC3E}">
        <p14:creationId xmlns:p14="http://schemas.microsoft.com/office/powerpoint/2010/main" val="7945107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BE8B2-6238-0560-6C98-AE5B09D921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678BB7-C869-2E86-0077-B859BE9196C4}"/>
              </a:ext>
            </a:extLst>
          </p:cNvPr>
          <p:cNvSpPr>
            <a:spLocks noGrp="1"/>
          </p:cNvSpPr>
          <p:nvPr>
            <p:ph type="dt" sz="half" idx="10"/>
          </p:nvPr>
        </p:nvSpPr>
        <p:spPr>
          <a:xfrm>
            <a:off x="838200" y="6356352"/>
            <a:ext cx="2743200" cy="365125"/>
          </a:xfrm>
          <a:prstGeom prst="rect">
            <a:avLst/>
          </a:prstGeom>
        </p:spPr>
        <p:txBody>
          <a:bodyPr/>
          <a:lstStyle/>
          <a:p>
            <a:fld id="{9E9EADB0-6D89-4DB0-8CFA-0B363C1A5554}" type="datetimeFigureOut">
              <a:rPr lang="en-US" smtClean="0"/>
              <a:t>4/26/2024</a:t>
            </a:fld>
            <a:endParaRPr lang="en-US"/>
          </a:p>
        </p:txBody>
      </p:sp>
      <p:sp>
        <p:nvSpPr>
          <p:cNvPr id="4" name="Footer Placeholder 3">
            <a:extLst>
              <a:ext uri="{FF2B5EF4-FFF2-40B4-BE49-F238E27FC236}">
                <a16:creationId xmlns:a16="http://schemas.microsoft.com/office/drawing/2014/main" id="{9667E95B-A666-BB99-3212-05068C1A1186}"/>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9DFC2D8-3CCF-F087-76F5-F79399EEC131}"/>
              </a:ext>
            </a:extLst>
          </p:cNvPr>
          <p:cNvSpPr>
            <a:spLocks noGrp="1"/>
          </p:cNvSpPr>
          <p:nvPr>
            <p:ph type="sldNum" sz="quarter" idx="12"/>
          </p:nvPr>
        </p:nvSpPr>
        <p:spPr>
          <a:xfrm>
            <a:off x="8610600" y="6356352"/>
            <a:ext cx="2743200" cy="365125"/>
          </a:xfrm>
          <a:prstGeom prst="rect">
            <a:avLst/>
          </a:prstGeom>
        </p:spPr>
        <p:txBody>
          <a:bodyPr/>
          <a:lstStyle/>
          <a:p>
            <a:fld id="{D9E423C2-A504-4FB3-B7A4-A09CAFA47B8C}" type="slidenum">
              <a:rPr lang="en-US" smtClean="0"/>
              <a:t>‹#›</a:t>
            </a:fld>
            <a:endParaRPr lang="en-US"/>
          </a:p>
        </p:txBody>
      </p:sp>
    </p:spTree>
    <p:extLst>
      <p:ext uri="{BB962C8B-B14F-4D97-AF65-F5344CB8AC3E}">
        <p14:creationId xmlns:p14="http://schemas.microsoft.com/office/powerpoint/2010/main" val="1845068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9E9EADB0-6D89-4DB0-8CFA-0B363C1A5554}" type="datetimeFigureOut">
              <a:rPr lang="en-US" smtClean="0"/>
              <a:t>4/26/2024</a:t>
            </a:fld>
            <a:endParaRPr lang="en-US"/>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D9E423C2-A504-4FB3-B7A4-A09CAFA47B8C}" type="slidenum">
              <a:rPr lang="en-US" smtClean="0"/>
              <a:t>‹#›</a:t>
            </a:fld>
            <a:endParaRPr lang="en-US"/>
          </a:p>
        </p:txBody>
      </p:sp>
      <p:sp>
        <p:nvSpPr>
          <p:cNvPr id="5" name="Rectangle 4">
            <a:extLst>
              <a:ext uri="{FF2B5EF4-FFF2-40B4-BE49-F238E27FC236}">
                <a16:creationId xmlns:a16="http://schemas.microsoft.com/office/drawing/2014/main" id="{23626D45-2524-06EA-025D-1833BAEB19D0}"/>
              </a:ext>
            </a:extLst>
          </p:cNvPr>
          <p:cNvSpPr/>
          <p:nvPr/>
        </p:nvSpPr>
        <p:spPr>
          <a:xfrm rot="5400000">
            <a:off x="5621212" y="287215"/>
            <a:ext cx="949568" cy="12192001"/>
          </a:xfrm>
          <a:prstGeom prst="rect">
            <a:avLst/>
          </a:prstGeom>
          <a:solidFill>
            <a:srgbClr val="00205B"/>
          </a:solidFill>
          <a:ln>
            <a:solidFill>
              <a:srgbClr val="70B1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descr="Text&#10;&#10;Description automatically generated">
            <a:extLst>
              <a:ext uri="{FF2B5EF4-FFF2-40B4-BE49-F238E27FC236}">
                <a16:creationId xmlns:a16="http://schemas.microsoft.com/office/drawing/2014/main" id="{94B6280C-C303-7859-8C44-0AC097E97012}"/>
              </a:ext>
            </a:extLst>
          </p:cNvPr>
          <p:cNvPicPr>
            <a:picLocks noChangeAspect="1"/>
          </p:cNvPicPr>
          <p:nvPr/>
        </p:nvPicPr>
        <p:blipFill>
          <a:blip r:embed="rId2"/>
          <a:stretch>
            <a:fillRect/>
          </a:stretch>
        </p:blipFill>
        <p:spPr>
          <a:xfrm>
            <a:off x="10144707" y="5989227"/>
            <a:ext cx="1825077" cy="763685"/>
          </a:xfrm>
          <a:prstGeom prst="rect">
            <a:avLst/>
          </a:prstGeom>
        </p:spPr>
      </p:pic>
    </p:spTree>
    <p:extLst>
      <p:ext uri="{BB962C8B-B14F-4D97-AF65-F5344CB8AC3E}">
        <p14:creationId xmlns:p14="http://schemas.microsoft.com/office/powerpoint/2010/main" val="25657291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9E9EADB0-6D89-4DB0-8CFA-0B363C1A5554}" type="datetimeFigureOut">
              <a:rPr lang="en-US" smtClean="0"/>
              <a:t>4/26/2024</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D9E423C2-A504-4FB3-B7A4-A09CAFA47B8C}" type="slidenum">
              <a:rPr lang="en-US" smtClean="0"/>
              <a:t>‹#›</a:t>
            </a:fld>
            <a:endParaRPr lang="en-US"/>
          </a:p>
        </p:txBody>
      </p:sp>
    </p:spTree>
    <p:extLst>
      <p:ext uri="{BB962C8B-B14F-4D97-AF65-F5344CB8AC3E}">
        <p14:creationId xmlns:p14="http://schemas.microsoft.com/office/powerpoint/2010/main" val="2594703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D15115-66BC-3E48-AAC2-8927541042BD}" type="datetimeFigureOut">
              <a:rPr lang="en-US" smtClean="0"/>
              <a:pPr/>
              <a:t>4/26/2024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A42C33-44DC-0346-BBFE-004885ADB71D}" type="slidenum">
              <a:rPr lang="en-US" smtClean="0"/>
              <a:t>‹#›</a:t>
            </a:fld>
            <a:endParaRPr lang="en-US"/>
          </a:p>
        </p:txBody>
      </p:sp>
    </p:spTree>
    <p:extLst>
      <p:ext uri="{BB962C8B-B14F-4D97-AF65-F5344CB8AC3E}">
        <p14:creationId xmlns:p14="http://schemas.microsoft.com/office/powerpoint/2010/main" val="3188109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9E9EADB0-6D89-4DB0-8CFA-0B363C1A5554}" type="datetimeFigureOut">
              <a:rPr lang="en-US" smtClean="0"/>
              <a:t>4/26/2024</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D9E423C2-A504-4FB3-B7A4-A09CAFA47B8C}" type="slidenum">
              <a:rPr lang="en-US" smtClean="0"/>
              <a:t>‹#›</a:t>
            </a:fld>
            <a:endParaRPr lang="en-US"/>
          </a:p>
        </p:txBody>
      </p:sp>
    </p:spTree>
    <p:extLst>
      <p:ext uri="{BB962C8B-B14F-4D97-AF65-F5344CB8AC3E}">
        <p14:creationId xmlns:p14="http://schemas.microsoft.com/office/powerpoint/2010/main" val="881606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9E9EADB0-6D89-4DB0-8CFA-0B363C1A5554}" type="datetimeFigureOut">
              <a:rPr lang="en-US" smtClean="0"/>
              <a:t>4/26/2024</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D9E423C2-A504-4FB3-B7A4-A09CAFA47B8C}" type="slidenum">
              <a:rPr lang="en-US" smtClean="0"/>
              <a:t>‹#›</a:t>
            </a:fld>
            <a:endParaRPr lang="en-US"/>
          </a:p>
        </p:txBody>
      </p:sp>
    </p:spTree>
    <p:extLst>
      <p:ext uri="{BB962C8B-B14F-4D97-AF65-F5344CB8AC3E}">
        <p14:creationId xmlns:p14="http://schemas.microsoft.com/office/powerpoint/2010/main" val="37310534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9E9EADB0-6D89-4DB0-8CFA-0B363C1A5554}" type="datetimeFigureOut">
              <a:rPr lang="en-US" smtClean="0"/>
              <a:t>4/26/2024</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D9E423C2-A504-4FB3-B7A4-A09CAFA47B8C}" type="slidenum">
              <a:rPr lang="en-US" smtClean="0"/>
              <a:t>‹#›</a:t>
            </a:fld>
            <a:endParaRPr lang="en-US"/>
          </a:p>
        </p:txBody>
      </p:sp>
    </p:spTree>
    <p:extLst>
      <p:ext uri="{BB962C8B-B14F-4D97-AF65-F5344CB8AC3E}">
        <p14:creationId xmlns:p14="http://schemas.microsoft.com/office/powerpoint/2010/main" val="8797579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9E9EADB0-6D89-4DB0-8CFA-0B363C1A5554}" type="datetimeFigureOut">
              <a:rPr lang="en-US" smtClean="0"/>
              <a:t>4/26/2024</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D9E423C2-A504-4FB3-B7A4-A09CAFA47B8C}" type="slidenum">
              <a:rPr lang="en-US" smtClean="0"/>
              <a:t>‹#›</a:t>
            </a:fld>
            <a:endParaRPr lang="en-US"/>
          </a:p>
        </p:txBody>
      </p:sp>
    </p:spTree>
    <p:extLst>
      <p:ext uri="{BB962C8B-B14F-4D97-AF65-F5344CB8AC3E}">
        <p14:creationId xmlns:p14="http://schemas.microsoft.com/office/powerpoint/2010/main" val="30453152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9E9EADB0-6D89-4DB0-8CFA-0B363C1A5554}" type="datetimeFigureOut">
              <a:rPr lang="en-US" smtClean="0"/>
              <a:t>4/26/2024</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D9E423C2-A504-4FB3-B7A4-A09CAFA47B8C}" type="slidenum">
              <a:rPr lang="en-US" smtClean="0"/>
              <a:t>‹#›</a:t>
            </a:fld>
            <a:endParaRPr lang="en-US"/>
          </a:p>
        </p:txBody>
      </p:sp>
    </p:spTree>
    <p:extLst>
      <p:ext uri="{BB962C8B-B14F-4D97-AF65-F5344CB8AC3E}">
        <p14:creationId xmlns:p14="http://schemas.microsoft.com/office/powerpoint/2010/main" val="42396933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9E9EADB0-6D89-4DB0-8CFA-0B363C1A5554}" type="datetimeFigureOut">
              <a:rPr lang="en-US" smtClean="0"/>
              <a:t>4/26/2024</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D9E423C2-A504-4FB3-B7A4-A09CAFA47B8C}" type="slidenum">
              <a:rPr lang="en-US" smtClean="0"/>
              <a:t>‹#›</a:t>
            </a:fld>
            <a:endParaRPr lang="en-US"/>
          </a:p>
        </p:txBody>
      </p:sp>
    </p:spTree>
    <p:extLst>
      <p:ext uri="{BB962C8B-B14F-4D97-AF65-F5344CB8AC3E}">
        <p14:creationId xmlns:p14="http://schemas.microsoft.com/office/powerpoint/2010/main" val="35633038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9E9EADB0-6D89-4DB0-8CFA-0B363C1A5554}" type="datetimeFigureOut">
              <a:rPr lang="en-US" smtClean="0"/>
              <a:t>4/26/2024</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D9E423C2-A504-4FB3-B7A4-A09CAFA47B8C}" type="slidenum">
              <a:rPr lang="en-US" smtClean="0"/>
              <a:t>‹#›</a:t>
            </a:fld>
            <a:endParaRPr lang="en-US"/>
          </a:p>
        </p:txBody>
      </p:sp>
    </p:spTree>
    <p:extLst>
      <p:ext uri="{BB962C8B-B14F-4D97-AF65-F5344CB8AC3E}">
        <p14:creationId xmlns:p14="http://schemas.microsoft.com/office/powerpoint/2010/main" val="7945725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2"/>
            <a:ext cx="2743200" cy="365125"/>
          </a:xfrm>
          <a:prstGeom prst="rect">
            <a:avLst/>
          </a:prstGeom>
        </p:spPr>
        <p:txBody>
          <a:bodyPr/>
          <a:lstStyle/>
          <a:p>
            <a:fld id="{9E9EADB0-6D89-4DB0-8CFA-0B363C1A5554}" type="datetimeFigureOut">
              <a:rPr lang="en-US" smtClean="0"/>
              <a:t>4/26/2024</a:t>
            </a:fld>
            <a:endParaRPr lang="en-US"/>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D9E423C2-A504-4FB3-B7A4-A09CAFA47B8C}" type="slidenum">
              <a:rPr lang="en-US" smtClean="0"/>
              <a:t>‹#›</a:t>
            </a:fld>
            <a:endParaRPr lang="en-US"/>
          </a:p>
        </p:txBody>
      </p:sp>
    </p:spTree>
    <p:extLst>
      <p:ext uri="{BB962C8B-B14F-4D97-AF65-F5344CB8AC3E}">
        <p14:creationId xmlns:p14="http://schemas.microsoft.com/office/powerpoint/2010/main" val="39890607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9E9EADB0-6D89-4DB0-8CFA-0B363C1A5554}" type="datetimeFigureOut">
              <a:rPr lang="en-US" smtClean="0"/>
              <a:t>4/26/2024</a:t>
            </a:fld>
            <a:endParaRPr lang="en-US"/>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D9E423C2-A504-4FB3-B7A4-A09CAFA47B8C}" type="slidenum">
              <a:rPr lang="en-US" smtClean="0"/>
              <a:t>‹#›</a:t>
            </a:fld>
            <a:endParaRPr lang="en-US"/>
          </a:p>
        </p:txBody>
      </p:sp>
    </p:spTree>
    <p:extLst>
      <p:ext uri="{BB962C8B-B14F-4D97-AF65-F5344CB8AC3E}">
        <p14:creationId xmlns:p14="http://schemas.microsoft.com/office/powerpoint/2010/main" val="26560989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BE8B2-6238-0560-6C98-AE5B09D921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678BB7-C869-2E86-0077-B859BE9196C4}"/>
              </a:ext>
            </a:extLst>
          </p:cNvPr>
          <p:cNvSpPr>
            <a:spLocks noGrp="1"/>
          </p:cNvSpPr>
          <p:nvPr>
            <p:ph type="dt" sz="half" idx="10"/>
          </p:nvPr>
        </p:nvSpPr>
        <p:spPr>
          <a:xfrm>
            <a:off x="838200" y="6356352"/>
            <a:ext cx="2743200" cy="365125"/>
          </a:xfrm>
          <a:prstGeom prst="rect">
            <a:avLst/>
          </a:prstGeom>
        </p:spPr>
        <p:txBody>
          <a:bodyPr/>
          <a:lstStyle/>
          <a:p>
            <a:fld id="{9E9EADB0-6D89-4DB0-8CFA-0B363C1A5554}" type="datetimeFigureOut">
              <a:rPr lang="en-US" smtClean="0"/>
              <a:t>4/26/2024</a:t>
            </a:fld>
            <a:endParaRPr lang="en-US"/>
          </a:p>
        </p:txBody>
      </p:sp>
      <p:sp>
        <p:nvSpPr>
          <p:cNvPr id="4" name="Footer Placeholder 3">
            <a:extLst>
              <a:ext uri="{FF2B5EF4-FFF2-40B4-BE49-F238E27FC236}">
                <a16:creationId xmlns:a16="http://schemas.microsoft.com/office/drawing/2014/main" id="{9667E95B-A666-BB99-3212-05068C1A1186}"/>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9DFC2D8-3CCF-F087-76F5-F79399EEC131}"/>
              </a:ext>
            </a:extLst>
          </p:cNvPr>
          <p:cNvSpPr>
            <a:spLocks noGrp="1"/>
          </p:cNvSpPr>
          <p:nvPr>
            <p:ph type="sldNum" sz="quarter" idx="12"/>
          </p:nvPr>
        </p:nvSpPr>
        <p:spPr>
          <a:xfrm>
            <a:off x="8610600" y="6356352"/>
            <a:ext cx="2743200" cy="365125"/>
          </a:xfrm>
          <a:prstGeom prst="rect">
            <a:avLst/>
          </a:prstGeom>
        </p:spPr>
        <p:txBody>
          <a:bodyPr/>
          <a:lstStyle/>
          <a:p>
            <a:fld id="{D9E423C2-A504-4FB3-B7A4-A09CAFA47B8C}" type="slidenum">
              <a:rPr lang="en-US" smtClean="0"/>
              <a:t>‹#›</a:t>
            </a:fld>
            <a:endParaRPr lang="en-US"/>
          </a:p>
        </p:txBody>
      </p:sp>
    </p:spTree>
    <p:extLst>
      <p:ext uri="{BB962C8B-B14F-4D97-AF65-F5344CB8AC3E}">
        <p14:creationId xmlns:p14="http://schemas.microsoft.com/office/powerpoint/2010/main" val="1930570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D15115-66BC-3E48-AAC2-8927541042BD}" type="datetimeFigureOut">
              <a:rPr lang="en-US" smtClean="0"/>
              <a:pPr/>
              <a:t>4/26/2024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39DB27-E938-444D-B727-7B7E06678BBC}" type="slidenum">
              <a:rPr lang="en-US" smtClean="0"/>
              <a:pPr/>
              <a:t>‹#›</a:t>
            </a:fld>
            <a:endParaRPr lang="en-US"/>
          </a:p>
        </p:txBody>
      </p:sp>
    </p:spTree>
    <p:extLst>
      <p:ext uri="{BB962C8B-B14F-4D97-AF65-F5344CB8AC3E}">
        <p14:creationId xmlns:p14="http://schemas.microsoft.com/office/powerpoint/2010/main" val="34412503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9E9EADB0-6D89-4DB0-8CFA-0B363C1A5554}" type="datetimeFigureOut">
              <a:rPr lang="en-US" smtClean="0"/>
              <a:t>4/26/2024</a:t>
            </a:fld>
            <a:endParaRPr lang="en-US"/>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D9E423C2-A504-4FB3-B7A4-A09CAFA47B8C}" type="slidenum">
              <a:rPr lang="en-US" smtClean="0"/>
              <a:t>‹#›</a:t>
            </a:fld>
            <a:endParaRPr lang="en-US"/>
          </a:p>
        </p:txBody>
      </p:sp>
    </p:spTree>
    <p:extLst>
      <p:ext uri="{BB962C8B-B14F-4D97-AF65-F5344CB8AC3E}">
        <p14:creationId xmlns:p14="http://schemas.microsoft.com/office/powerpoint/2010/main" val="14632490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9E9EADB0-6D89-4DB0-8CFA-0B363C1A5554}" type="datetimeFigureOut">
              <a:rPr lang="en-US" smtClean="0"/>
              <a:t>4/26/2024</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D9E423C2-A504-4FB3-B7A4-A09CAFA47B8C}" type="slidenum">
              <a:rPr lang="en-US" smtClean="0"/>
              <a:t>‹#›</a:t>
            </a:fld>
            <a:endParaRPr lang="en-US"/>
          </a:p>
        </p:txBody>
      </p:sp>
    </p:spTree>
    <p:extLst>
      <p:ext uri="{BB962C8B-B14F-4D97-AF65-F5344CB8AC3E}">
        <p14:creationId xmlns:p14="http://schemas.microsoft.com/office/powerpoint/2010/main" val="11963920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9E9EADB0-6D89-4DB0-8CFA-0B363C1A5554}" type="datetimeFigureOut">
              <a:rPr lang="en-US" smtClean="0"/>
              <a:t>4/26/2024</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D9E423C2-A504-4FB3-B7A4-A09CAFA47B8C}" type="slidenum">
              <a:rPr lang="en-US" smtClean="0"/>
              <a:t>‹#›</a:t>
            </a:fld>
            <a:endParaRPr lang="en-US"/>
          </a:p>
        </p:txBody>
      </p:sp>
    </p:spTree>
    <p:extLst>
      <p:ext uri="{BB962C8B-B14F-4D97-AF65-F5344CB8AC3E}">
        <p14:creationId xmlns:p14="http://schemas.microsoft.com/office/powerpoint/2010/main" val="20784003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9E9EADB0-6D89-4DB0-8CFA-0B363C1A5554}" type="datetimeFigureOut">
              <a:rPr lang="en-US" smtClean="0"/>
              <a:t>4/26/2024</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D9E423C2-A504-4FB3-B7A4-A09CAFA47B8C}" type="slidenum">
              <a:rPr lang="en-US" smtClean="0"/>
              <a:t>‹#›</a:t>
            </a:fld>
            <a:endParaRPr lang="en-US"/>
          </a:p>
        </p:txBody>
      </p:sp>
    </p:spTree>
    <p:extLst>
      <p:ext uri="{BB962C8B-B14F-4D97-AF65-F5344CB8AC3E}">
        <p14:creationId xmlns:p14="http://schemas.microsoft.com/office/powerpoint/2010/main" val="33283521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9E9EADB0-6D89-4DB0-8CFA-0B363C1A5554}" type="datetimeFigureOut">
              <a:rPr lang="en-US" smtClean="0"/>
              <a:t>4/26/2024</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D9E423C2-A504-4FB3-B7A4-A09CAFA47B8C}" type="slidenum">
              <a:rPr lang="en-US" smtClean="0"/>
              <a:t>‹#›</a:t>
            </a:fld>
            <a:endParaRPr lang="en-US"/>
          </a:p>
        </p:txBody>
      </p:sp>
    </p:spTree>
    <p:extLst>
      <p:ext uri="{BB962C8B-B14F-4D97-AF65-F5344CB8AC3E}">
        <p14:creationId xmlns:p14="http://schemas.microsoft.com/office/powerpoint/2010/main" val="34185570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F95EC-49BB-554F-8BEE-3F71A3D3BD37}"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4C6744-6597-3A45-81D9-6136A2FAD95E}" type="slidenum">
              <a:rPr lang="en-US" smtClean="0"/>
              <a:t>‹#›</a:t>
            </a:fld>
            <a:endParaRPr lang="en-US"/>
          </a:p>
        </p:txBody>
      </p:sp>
    </p:spTree>
    <p:extLst>
      <p:ext uri="{BB962C8B-B14F-4D97-AF65-F5344CB8AC3E}">
        <p14:creationId xmlns:p14="http://schemas.microsoft.com/office/powerpoint/2010/main" val="36031317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F95EC-49BB-554F-8BEE-3F71A3D3BD37}"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4C6744-6597-3A45-81D9-6136A2FAD95E}" type="slidenum">
              <a:rPr lang="en-US" smtClean="0"/>
              <a:t>‹#›</a:t>
            </a:fld>
            <a:endParaRPr lang="en-US"/>
          </a:p>
        </p:txBody>
      </p:sp>
    </p:spTree>
    <p:extLst>
      <p:ext uri="{BB962C8B-B14F-4D97-AF65-F5344CB8AC3E}">
        <p14:creationId xmlns:p14="http://schemas.microsoft.com/office/powerpoint/2010/main" val="5364721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9F95EC-49BB-554F-8BEE-3F71A3D3BD37}"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4C6744-6597-3A45-81D9-6136A2FAD95E}" type="slidenum">
              <a:rPr lang="en-US" smtClean="0"/>
              <a:t>‹#›</a:t>
            </a:fld>
            <a:endParaRPr lang="en-US"/>
          </a:p>
        </p:txBody>
      </p:sp>
    </p:spTree>
    <p:extLst>
      <p:ext uri="{BB962C8B-B14F-4D97-AF65-F5344CB8AC3E}">
        <p14:creationId xmlns:p14="http://schemas.microsoft.com/office/powerpoint/2010/main" val="2212823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F95EC-49BB-554F-8BEE-3F71A3D3BD37}" type="datetimeFigureOut">
              <a:rPr lang="en-US" smtClean="0"/>
              <a:t>4/26/2024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4C6744-6597-3A45-81D9-6136A2FAD95E}" type="slidenum">
              <a:rPr lang="en-US" smtClean="0"/>
              <a:t>‹#›</a:t>
            </a:fld>
            <a:endParaRPr lang="en-US"/>
          </a:p>
        </p:txBody>
      </p:sp>
    </p:spTree>
    <p:extLst>
      <p:ext uri="{BB962C8B-B14F-4D97-AF65-F5344CB8AC3E}">
        <p14:creationId xmlns:p14="http://schemas.microsoft.com/office/powerpoint/2010/main" val="883770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F95EC-49BB-554F-8BEE-3F71A3D3BD37}" type="datetimeFigureOut">
              <a:rPr lang="en-US" smtClean="0"/>
              <a:t>4/26/2024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4C6744-6597-3A45-81D9-6136A2FAD95E}" type="slidenum">
              <a:rPr lang="en-US" smtClean="0"/>
              <a:t>‹#›</a:t>
            </a:fld>
            <a:endParaRPr lang="en-US"/>
          </a:p>
        </p:txBody>
      </p:sp>
    </p:spTree>
    <p:extLst>
      <p:ext uri="{BB962C8B-B14F-4D97-AF65-F5344CB8AC3E}">
        <p14:creationId xmlns:p14="http://schemas.microsoft.com/office/powerpoint/2010/main" val="3564198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D15115-66BC-3E48-AAC2-8927541042BD}" type="datetimeFigureOut">
              <a:rPr lang="en-US" smtClean="0"/>
              <a:pPr/>
              <a:t>4/26/2024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A42C33-44DC-0346-BBFE-004885ADB71D}" type="slidenum">
              <a:rPr lang="en-US" smtClean="0"/>
              <a:t>‹#›</a:t>
            </a:fld>
            <a:endParaRPr lang="en-US"/>
          </a:p>
        </p:txBody>
      </p:sp>
    </p:spTree>
    <p:extLst>
      <p:ext uri="{BB962C8B-B14F-4D97-AF65-F5344CB8AC3E}">
        <p14:creationId xmlns:p14="http://schemas.microsoft.com/office/powerpoint/2010/main" val="33162186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F95EC-49BB-554F-8BEE-3F71A3D3BD37}" type="datetimeFigureOut">
              <a:rPr lang="en-US" smtClean="0"/>
              <a:t>4/26/2024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4C6744-6597-3A45-81D9-6136A2FAD95E}" type="slidenum">
              <a:rPr lang="en-US" smtClean="0"/>
              <a:t>‹#›</a:t>
            </a:fld>
            <a:endParaRPr lang="en-US"/>
          </a:p>
        </p:txBody>
      </p:sp>
    </p:spTree>
    <p:extLst>
      <p:ext uri="{BB962C8B-B14F-4D97-AF65-F5344CB8AC3E}">
        <p14:creationId xmlns:p14="http://schemas.microsoft.com/office/powerpoint/2010/main" val="13806265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F95EC-49BB-554F-8BEE-3F71A3D3BD37}" type="datetimeFigureOut">
              <a:rPr lang="en-US" smtClean="0"/>
              <a:t>4/26/2024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4C6744-6597-3A45-81D9-6136A2FAD95E}" type="slidenum">
              <a:rPr lang="en-US" smtClean="0"/>
              <a:t>‹#›</a:t>
            </a:fld>
            <a:endParaRPr lang="en-US"/>
          </a:p>
        </p:txBody>
      </p:sp>
    </p:spTree>
    <p:extLst>
      <p:ext uri="{BB962C8B-B14F-4D97-AF65-F5344CB8AC3E}">
        <p14:creationId xmlns:p14="http://schemas.microsoft.com/office/powerpoint/2010/main" val="32029650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9F95EC-49BB-554F-8BEE-3F71A3D3BD37}" type="datetimeFigureOut">
              <a:rPr lang="en-US" smtClean="0"/>
              <a:t>4/26/2024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4C6744-6597-3A45-81D9-6136A2FAD95E}" type="slidenum">
              <a:rPr lang="en-US" smtClean="0"/>
              <a:t>‹#›</a:t>
            </a:fld>
            <a:endParaRPr lang="en-US"/>
          </a:p>
        </p:txBody>
      </p:sp>
    </p:spTree>
    <p:extLst>
      <p:ext uri="{BB962C8B-B14F-4D97-AF65-F5344CB8AC3E}">
        <p14:creationId xmlns:p14="http://schemas.microsoft.com/office/powerpoint/2010/main" val="27409024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9F95EC-49BB-554F-8BEE-3F71A3D3BD37}" type="datetimeFigureOut">
              <a:rPr lang="en-US" smtClean="0"/>
              <a:t>4/26/2024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4C6744-6597-3A45-81D9-6136A2FAD95E}" type="slidenum">
              <a:rPr lang="en-US" smtClean="0"/>
              <a:t>‹#›</a:t>
            </a:fld>
            <a:endParaRPr lang="en-US"/>
          </a:p>
        </p:txBody>
      </p:sp>
    </p:spTree>
    <p:extLst>
      <p:ext uri="{BB962C8B-B14F-4D97-AF65-F5344CB8AC3E}">
        <p14:creationId xmlns:p14="http://schemas.microsoft.com/office/powerpoint/2010/main" val="2000050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F95EC-49BB-554F-8BEE-3F71A3D3BD37}"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4C6744-6597-3A45-81D9-6136A2FAD95E}" type="slidenum">
              <a:rPr lang="en-US" smtClean="0"/>
              <a:t>‹#›</a:t>
            </a:fld>
            <a:endParaRPr lang="en-US"/>
          </a:p>
        </p:txBody>
      </p:sp>
    </p:spTree>
    <p:extLst>
      <p:ext uri="{BB962C8B-B14F-4D97-AF65-F5344CB8AC3E}">
        <p14:creationId xmlns:p14="http://schemas.microsoft.com/office/powerpoint/2010/main" val="3962706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F95EC-49BB-554F-8BEE-3F71A3D3BD37}"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4C6744-6597-3A45-81D9-6136A2FAD95E}" type="slidenum">
              <a:rPr lang="en-US" smtClean="0"/>
              <a:t>‹#›</a:t>
            </a:fld>
            <a:endParaRPr lang="en-US"/>
          </a:p>
        </p:txBody>
      </p:sp>
    </p:spTree>
    <p:extLst>
      <p:ext uri="{BB962C8B-B14F-4D97-AF65-F5344CB8AC3E}">
        <p14:creationId xmlns:p14="http://schemas.microsoft.com/office/powerpoint/2010/main" val="17374974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normAutofit/>
          </a:bodyPr>
          <a:lstStyle/>
          <a:p>
            <a:pPr lvl="0"/>
            <a:r>
              <a:rPr lang="en-US" noProof="0"/>
              <a:t>Click icon to add online image</a:t>
            </a:r>
          </a:p>
        </p:txBody>
      </p:sp>
      <p:sp>
        <p:nvSpPr>
          <p:cNvPr id="5" name="Date Placeholder 24"/>
          <p:cNvSpPr>
            <a:spLocks noGrp="1"/>
          </p:cNvSpPr>
          <p:nvPr>
            <p:ph type="dt" sz="half" idx="10"/>
          </p:nvPr>
        </p:nvSpPr>
        <p:spPr/>
        <p:txBody>
          <a:bodyPr/>
          <a:lstStyle>
            <a:lvl1pPr>
              <a:defRPr/>
            </a:lvl1pPr>
          </a:lstStyle>
          <a:p>
            <a:fld id="{E59F95EC-49BB-554F-8BEE-3F71A3D3BD37}" type="datetimeFigureOut">
              <a:rPr lang="en-US" smtClean="0"/>
              <a:t>4/26/2024</a:t>
            </a:fld>
            <a:endParaRPr lang="en-US"/>
          </a:p>
        </p:txBody>
      </p:sp>
      <p:sp>
        <p:nvSpPr>
          <p:cNvPr id="6" name="Footer Placeholder 17"/>
          <p:cNvSpPr>
            <a:spLocks noGrp="1"/>
          </p:cNvSpPr>
          <p:nvPr>
            <p:ph type="ftr" sz="quarter" idx="11"/>
          </p:nvPr>
        </p:nvSpPr>
        <p:spPr/>
        <p:txBody>
          <a:bodyPr/>
          <a:lstStyle>
            <a:lvl1pPr>
              <a:defRPr/>
            </a:lvl1pPr>
          </a:lstStyle>
          <a:p>
            <a:endParaRPr lang="en-US"/>
          </a:p>
        </p:txBody>
      </p:sp>
      <p:sp>
        <p:nvSpPr>
          <p:cNvPr id="7" name="Slide Number Placeholder 4"/>
          <p:cNvSpPr>
            <a:spLocks noGrp="1"/>
          </p:cNvSpPr>
          <p:nvPr>
            <p:ph type="sldNum" sz="quarter" idx="12"/>
          </p:nvPr>
        </p:nvSpPr>
        <p:spPr/>
        <p:txBody>
          <a:bodyPr/>
          <a:lstStyle>
            <a:lvl1pPr>
              <a:defRPr/>
            </a:lvl1pPr>
          </a:lstStyle>
          <a:p>
            <a:fld id="{E04C6744-6597-3A45-81D9-6136A2FAD95E}" type="slidenum">
              <a:rPr lang="en-US" smtClean="0"/>
              <a:t>‹#›</a:t>
            </a:fld>
            <a:endParaRPr lang="en-US"/>
          </a:p>
        </p:txBody>
      </p:sp>
    </p:spTree>
    <p:extLst>
      <p:ext uri="{BB962C8B-B14F-4D97-AF65-F5344CB8AC3E}">
        <p14:creationId xmlns:p14="http://schemas.microsoft.com/office/powerpoint/2010/main" val="12158355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4"/>
          <p:cNvSpPr>
            <a:spLocks noGrp="1"/>
          </p:cNvSpPr>
          <p:nvPr>
            <p:ph type="dt" sz="half" idx="10"/>
          </p:nvPr>
        </p:nvSpPr>
        <p:spPr/>
        <p:txBody>
          <a:bodyPr/>
          <a:lstStyle>
            <a:lvl1pPr>
              <a:defRPr/>
            </a:lvl1pPr>
          </a:lstStyle>
          <a:p>
            <a:fld id="{E59F95EC-49BB-554F-8BEE-3F71A3D3BD37}" type="datetimeFigureOut">
              <a:rPr lang="en-US" smtClean="0"/>
              <a:t>4/26/2024</a:t>
            </a:fld>
            <a:endParaRPr lang="en-US"/>
          </a:p>
        </p:txBody>
      </p:sp>
      <p:sp>
        <p:nvSpPr>
          <p:cNvPr id="6" name="Footer Placeholder 17"/>
          <p:cNvSpPr>
            <a:spLocks noGrp="1"/>
          </p:cNvSpPr>
          <p:nvPr>
            <p:ph type="ftr" sz="quarter" idx="11"/>
          </p:nvPr>
        </p:nvSpPr>
        <p:spPr/>
        <p:txBody>
          <a:bodyPr/>
          <a:lstStyle>
            <a:lvl1pPr>
              <a:defRPr/>
            </a:lvl1pPr>
          </a:lstStyle>
          <a:p>
            <a:endParaRPr lang="en-US"/>
          </a:p>
        </p:txBody>
      </p:sp>
      <p:sp>
        <p:nvSpPr>
          <p:cNvPr id="7" name="Slide Number Placeholder 4"/>
          <p:cNvSpPr>
            <a:spLocks noGrp="1"/>
          </p:cNvSpPr>
          <p:nvPr>
            <p:ph type="sldNum" sz="quarter" idx="12"/>
          </p:nvPr>
        </p:nvSpPr>
        <p:spPr/>
        <p:txBody>
          <a:bodyPr/>
          <a:lstStyle>
            <a:lvl1pPr>
              <a:defRPr/>
            </a:lvl1pPr>
          </a:lstStyle>
          <a:p>
            <a:fld id="{E04C6744-6597-3A45-81D9-6136A2FAD95E}" type="slidenum">
              <a:rPr lang="en-US" smtClean="0"/>
              <a:t>‹#›</a:t>
            </a:fld>
            <a:endParaRPr lang="en-US"/>
          </a:p>
        </p:txBody>
      </p:sp>
    </p:spTree>
    <p:extLst>
      <p:ext uri="{BB962C8B-B14F-4D97-AF65-F5344CB8AC3E}">
        <p14:creationId xmlns:p14="http://schemas.microsoft.com/office/powerpoint/2010/main" val="19487895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4"/>
          <p:cNvSpPr>
            <a:spLocks noGrp="1"/>
          </p:cNvSpPr>
          <p:nvPr>
            <p:ph type="dt" sz="half" idx="10"/>
          </p:nvPr>
        </p:nvSpPr>
        <p:spPr>
          <a:xfrm>
            <a:off x="609600" y="6356352"/>
            <a:ext cx="2844800" cy="365125"/>
          </a:xfrm>
          <a:prstGeom prst="rect">
            <a:avLst/>
          </a:prstGeom>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fld id="{E59F95EC-49BB-554F-8BEE-3F71A3D3BD37}" type="datetimeFigureOut">
              <a:rPr lang="en-US" smtClean="0"/>
              <a:t>4/26/2024</a:t>
            </a:fld>
            <a:endParaRPr lang="en-US"/>
          </a:p>
        </p:txBody>
      </p:sp>
      <p:sp>
        <p:nvSpPr>
          <p:cNvPr id="6" name="Footer Placeholder 17"/>
          <p:cNvSpPr>
            <a:spLocks noGrp="1"/>
          </p:cNvSpPr>
          <p:nvPr>
            <p:ph type="ftr" sz="quarter" idx="11"/>
          </p:nvPr>
        </p:nvSpPr>
        <p:spPr/>
        <p:txBody>
          <a:bodyPr/>
          <a:lstStyle>
            <a:lvl1pPr>
              <a:defRPr/>
            </a:lvl1pPr>
          </a:lstStyle>
          <a:p>
            <a:endParaRPr lang="en-US"/>
          </a:p>
        </p:txBody>
      </p:sp>
      <p:sp>
        <p:nvSpPr>
          <p:cNvPr id="7" name="Slide Number Placeholder 4"/>
          <p:cNvSpPr>
            <a:spLocks noGrp="1"/>
          </p:cNvSpPr>
          <p:nvPr>
            <p:ph type="sldNum" sz="quarter" idx="12"/>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fld id="{E04C6744-6597-3A45-81D9-6136A2FAD95E}" type="slidenum">
              <a:rPr lang="en-US" smtClean="0"/>
              <a:t>‹#›</a:t>
            </a:fld>
            <a:endParaRPr lang="en-US"/>
          </a:p>
        </p:txBody>
      </p:sp>
    </p:spTree>
    <p:extLst>
      <p:ext uri="{BB962C8B-B14F-4D97-AF65-F5344CB8AC3E}">
        <p14:creationId xmlns:p14="http://schemas.microsoft.com/office/powerpoint/2010/main" val="17105972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805547" y="81642"/>
            <a:ext cx="10363200" cy="538843"/>
          </a:xfrm>
        </p:spPr>
        <p:txBody>
          <a:bodyPr/>
          <a:lstStyle/>
          <a:p>
            <a:r>
              <a:rPr lang="en-US"/>
              <a:t>Click to edit Master title style</a:t>
            </a:r>
          </a:p>
        </p:txBody>
      </p:sp>
      <p:sp>
        <p:nvSpPr>
          <p:cNvPr id="3" name="Text Placeholder 2"/>
          <p:cNvSpPr>
            <a:spLocks noGrp="1"/>
          </p:cNvSpPr>
          <p:nvPr>
            <p:ph type="body" sz="half" idx="1"/>
          </p:nvPr>
        </p:nvSpPr>
        <p:spPr>
          <a:xfrm>
            <a:off x="914400" y="772928"/>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 y="2906528"/>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5572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D15115-66BC-3E48-AAC2-8927541042BD}" type="datetimeFigureOut">
              <a:rPr lang="en-US" smtClean="0"/>
              <a:pPr/>
              <a:t>4/26/2024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39DB27-E938-444D-B727-7B7E06678BBC}" type="slidenum">
              <a:rPr lang="en-US" smtClean="0"/>
              <a:pPr/>
              <a:t>‹#›</a:t>
            </a:fld>
            <a:endParaRPr lang="en-US"/>
          </a:p>
        </p:txBody>
      </p:sp>
    </p:spTree>
    <p:extLst>
      <p:ext uri="{BB962C8B-B14F-4D97-AF65-F5344CB8AC3E}">
        <p14:creationId xmlns:p14="http://schemas.microsoft.com/office/powerpoint/2010/main" val="32327400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20D15115-66BC-3E48-AAC2-8927541042BD}" type="datetimeFigureOut">
              <a:rPr lang="en-US" smtClean="0"/>
              <a:pPr/>
              <a:t>4/26/2024</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2" name="Slide Number Placeholder 5"/>
          <p:cNvSpPr>
            <a:spLocks noGrp="1"/>
          </p:cNvSpPr>
          <p:nvPr>
            <p:ph type="sldNum" sz="quarter" idx="12"/>
          </p:nvPr>
        </p:nvSpPr>
        <p:spPr>
          <a:xfrm>
            <a:off x="10352540" y="295729"/>
            <a:ext cx="838199" cy="767687"/>
          </a:xfrm>
        </p:spPr>
        <p:txBody>
          <a:bodyPr/>
          <a:lstStyle/>
          <a:p>
            <a:fld id="{70A42C33-44DC-0346-BBFE-004885ADB71D}" type="slidenum">
              <a:rPr lang="en-US" smtClean="0"/>
              <a:t>‹#›</a:t>
            </a:fld>
            <a:endParaRPr lang="en-US"/>
          </a:p>
        </p:txBody>
      </p:sp>
      <p:pic>
        <p:nvPicPr>
          <p:cNvPr id="6" name="Picture 5" descr="A black and blue logo&#10;&#10;Description automatically generated">
            <a:extLst>
              <a:ext uri="{FF2B5EF4-FFF2-40B4-BE49-F238E27FC236}">
                <a16:creationId xmlns:a16="http://schemas.microsoft.com/office/drawing/2014/main" id="{8CB3673B-63F2-AF14-738F-674FFDF8CFF3}"/>
              </a:ext>
            </a:extLst>
          </p:cNvPr>
          <p:cNvPicPr>
            <a:picLocks noChangeAspect="1"/>
          </p:cNvPicPr>
          <p:nvPr userDrawn="1"/>
        </p:nvPicPr>
        <p:blipFill>
          <a:blip r:embed="rId3">
            <a:lum bright="70000" contrast="-70000"/>
          </a:blip>
          <a:stretch>
            <a:fillRect/>
          </a:stretch>
        </p:blipFill>
        <p:spPr>
          <a:xfrm>
            <a:off x="4817418" y="5470596"/>
            <a:ext cx="2557164" cy="777804"/>
          </a:xfrm>
          <a:prstGeom prst="rect">
            <a:avLst/>
          </a:prstGeom>
        </p:spPr>
      </p:pic>
    </p:spTree>
    <p:extLst>
      <p:ext uri="{BB962C8B-B14F-4D97-AF65-F5344CB8AC3E}">
        <p14:creationId xmlns:p14="http://schemas.microsoft.com/office/powerpoint/2010/main" val="395990752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D15115-66BC-3E48-AAC2-8927541042BD}" type="datetimeFigureOut">
              <a:rPr lang="en-US" smtClean="0"/>
              <a:pPr/>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42C33-44DC-0346-BBFE-004885ADB71D}" type="slidenum">
              <a:rPr lang="en-US" smtClean="0"/>
              <a:t>‹#›</a:t>
            </a:fld>
            <a:endParaRPr lang="en-US"/>
          </a:p>
        </p:txBody>
      </p:sp>
    </p:spTree>
    <p:extLst>
      <p:ext uri="{BB962C8B-B14F-4D97-AF65-F5344CB8AC3E}">
        <p14:creationId xmlns:p14="http://schemas.microsoft.com/office/powerpoint/2010/main" val="317868942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D15115-66BC-3E48-AAC2-8927541042BD}" type="datetimeFigureOut">
              <a:rPr lang="en-US" smtClean="0"/>
              <a:pPr/>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42C33-44DC-0346-BBFE-004885ADB71D}" type="slidenum">
              <a:rPr lang="en-US" smtClean="0"/>
              <a:t>‹#›</a:t>
            </a:fld>
            <a:endParaRPr lang="en-US"/>
          </a:p>
        </p:txBody>
      </p:sp>
    </p:spTree>
    <p:extLst>
      <p:ext uri="{BB962C8B-B14F-4D97-AF65-F5344CB8AC3E}">
        <p14:creationId xmlns:p14="http://schemas.microsoft.com/office/powerpoint/2010/main" val="22676179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D15115-66BC-3E48-AAC2-8927541042BD}" type="datetimeFigureOut">
              <a:rPr lang="en-US" smtClean="0"/>
              <a:pPr/>
              <a:t>4/26/2024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A42C33-44DC-0346-BBFE-004885ADB71D}" type="slidenum">
              <a:rPr lang="en-US" smtClean="0"/>
              <a:t>‹#›</a:t>
            </a:fld>
            <a:endParaRPr lang="en-US"/>
          </a:p>
        </p:txBody>
      </p:sp>
    </p:spTree>
    <p:extLst>
      <p:ext uri="{BB962C8B-B14F-4D97-AF65-F5344CB8AC3E}">
        <p14:creationId xmlns:p14="http://schemas.microsoft.com/office/powerpoint/2010/main" val="42581981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D15115-66BC-3E48-AAC2-8927541042BD}" type="datetimeFigureOut">
              <a:rPr lang="en-US" smtClean="0"/>
              <a:pPr/>
              <a:t>4/26/2024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39DB27-E938-444D-B727-7B7E06678BBC}" type="slidenum">
              <a:rPr lang="en-US" smtClean="0"/>
              <a:pPr/>
              <a:t>‹#›</a:t>
            </a:fld>
            <a:endParaRPr lang="en-US"/>
          </a:p>
        </p:txBody>
      </p:sp>
    </p:spTree>
    <p:extLst>
      <p:ext uri="{BB962C8B-B14F-4D97-AF65-F5344CB8AC3E}">
        <p14:creationId xmlns:p14="http://schemas.microsoft.com/office/powerpoint/2010/main" val="413525927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p>
        </p:txBody>
      </p:sp>
      <p:sp>
        <p:nvSpPr>
          <p:cNvPr id="3" name="Date Placeholder 2"/>
          <p:cNvSpPr>
            <a:spLocks noGrp="1"/>
          </p:cNvSpPr>
          <p:nvPr>
            <p:ph type="dt" sz="half" idx="10"/>
          </p:nvPr>
        </p:nvSpPr>
        <p:spPr/>
        <p:txBody>
          <a:bodyPr/>
          <a:lstStyle/>
          <a:p>
            <a:fld id="{20D15115-66BC-3E48-AAC2-8927541042BD}" type="datetimeFigureOut">
              <a:rPr lang="en-US" smtClean="0"/>
              <a:pPr/>
              <a:t>4/26/2024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A42C33-44DC-0346-BBFE-004885ADB71D}" type="slidenum">
              <a:rPr lang="en-US" smtClean="0"/>
              <a:t>‹#›</a:t>
            </a:fld>
            <a:endParaRPr lang="en-US"/>
          </a:p>
        </p:txBody>
      </p:sp>
    </p:spTree>
    <p:extLst>
      <p:ext uri="{BB962C8B-B14F-4D97-AF65-F5344CB8AC3E}">
        <p14:creationId xmlns:p14="http://schemas.microsoft.com/office/powerpoint/2010/main" val="248343946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D15115-66BC-3E48-AAC2-8927541042BD}" type="datetimeFigureOut">
              <a:rPr lang="en-US" smtClean="0"/>
              <a:pPr/>
              <a:t>4/26/2024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39DB27-E938-444D-B727-7B7E06678BBC}" type="slidenum">
              <a:rPr lang="en-US" smtClean="0"/>
              <a:pPr/>
              <a:t>‹#›</a:t>
            </a:fld>
            <a:endParaRPr lang="en-US"/>
          </a:p>
        </p:txBody>
      </p:sp>
    </p:spTree>
    <p:extLst>
      <p:ext uri="{BB962C8B-B14F-4D97-AF65-F5344CB8AC3E}">
        <p14:creationId xmlns:p14="http://schemas.microsoft.com/office/powerpoint/2010/main" val="95718969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D15115-66BC-3E48-AAC2-8927541042BD}" type="datetimeFigureOut">
              <a:rPr lang="en-US" smtClean="0"/>
              <a:pPr/>
              <a:t>4/26/2024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39DB27-E938-444D-B727-7B7E06678BBC}" type="slidenum">
              <a:rPr lang="en-US" smtClean="0"/>
              <a:pPr/>
              <a:t>‹#›</a:t>
            </a:fld>
            <a:endParaRPr lang="en-US"/>
          </a:p>
        </p:txBody>
      </p:sp>
    </p:spTree>
    <p:extLst>
      <p:ext uri="{BB962C8B-B14F-4D97-AF65-F5344CB8AC3E}">
        <p14:creationId xmlns:p14="http://schemas.microsoft.com/office/powerpoint/2010/main" val="13106511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0D15115-66BC-3E48-AAC2-8927541042BD}" type="datetimeFigureOut">
              <a:rPr lang="en-US" smtClean="0"/>
              <a:pPr/>
              <a:t>4/26/2024</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A39DB27-E938-444D-B727-7B7E06678BBC}" type="slidenum">
              <a:rPr lang="en-US" smtClean="0"/>
              <a:pPr/>
              <a:t>‹#›</a:t>
            </a:fld>
            <a:endParaRPr lang="en-US"/>
          </a:p>
        </p:txBody>
      </p:sp>
    </p:spTree>
    <p:extLst>
      <p:ext uri="{BB962C8B-B14F-4D97-AF65-F5344CB8AC3E}">
        <p14:creationId xmlns:p14="http://schemas.microsoft.com/office/powerpoint/2010/main" val="228225560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0D15115-66BC-3E48-AAC2-8927541042BD}" type="datetimeFigureOut">
              <a:rPr lang="en-US" smtClean="0"/>
              <a:pPr/>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39DB27-E938-444D-B727-7B7E06678BBC}" type="slidenum">
              <a:rPr lang="en-US" smtClean="0"/>
              <a:pPr/>
              <a:t>‹#›</a:t>
            </a:fld>
            <a:endParaRPr lang="en-US"/>
          </a:p>
        </p:txBody>
      </p:sp>
    </p:spTree>
    <p:extLst>
      <p:ext uri="{BB962C8B-B14F-4D97-AF65-F5344CB8AC3E}">
        <p14:creationId xmlns:p14="http://schemas.microsoft.com/office/powerpoint/2010/main" val="1610974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164A48-55ED-4746-8258-BA73827C349D}" type="datetimeFigureOut">
              <a:rPr lang="en-US" smtClean="0"/>
              <a:t>4/26/2024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A42C33-44DC-0346-BBFE-004885ADB71D}" type="slidenum">
              <a:rPr lang="en-US" smtClean="0"/>
              <a:t>‹#›</a:t>
            </a:fld>
            <a:endParaRPr lang="en-US"/>
          </a:p>
        </p:txBody>
      </p:sp>
    </p:spTree>
    <p:extLst>
      <p:ext uri="{BB962C8B-B14F-4D97-AF65-F5344CB8AC3E}">
        <p14:creationId xmlns:p14="http://schemas.microsoft.com/office/powerpoint/2010/main" val="53538116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D15115-66BC-3E48-AAC2-8927541042BD}" type="datetimeFigureOut">
              <a:rPr lang="en-US" smtClean="0"/>
              <a:pPr/>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39DB27-E938-444D-B727-7B7E06678BBC}" type="slidenum">
              <a:rPr lang="en-US" smtClean="0"/>
              <a:pPr/>
              <a:t>‹#›</a:t>
            </a:fld>
            <a:endParaRPr lang="en-US"/>
          </a:p>
        </p:txBody>
      </p:sp>
    </p:spTree>
    <p:extLst>
      <p:ext uri="{BB962C8B-B14F-4D97-AF65-F5344CB8AC3E}">
        <p14:creationId xmlns:p14="http://schemas.microsoft.com/office/powerpoint/2010/main" val="349756870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0D15115-66BC-3E48-AAC2-8927541042BD}" type="datetimeFigureOut">
              <a:rPr lang="en-US" smtClean="0"/>
              <a:pPr/>
              <a:t>4/26/2024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39DB27-E938-444D-B727-7B7E06678BBC}" type="slidenum">
              <a:rPr lang="en-US" smtClean="0"/>
              <a:pPr/>
              <a:t>‹#›</a:t>
            </a:fld>
            <a:endParaRPr lang="en-US"/>
          </a:p>
        </p:txBody>
      </p:sp>
    </p:spTree>
    <p:extLst>
      <p:ext uri="{BB962C8B-B14F-4D97-AF65-F5344CB8AC3E}">
        <p14:creationId xmlns:p14="http://schemas.microsoft.com/office/powerpoint/2010/main" val="360321223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0D15115-66BC-3E48-AAC2-8927541042BD}" type="datetimeFigureOut">
              <a:rPr lang="en-US" smtClean="0"/>
              <a:pPr/>
              <a:t>4/26/2024</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1A39DB27-E938-444D-B727-7B7E06678BBC}" type="slidenum">
              <a:rPr lang="en-US" smtClean="0"/>
              <a:pPr/>
              <a:t>‹#›</a:t>
            </a:fld>
            <a:endParaRPr lang="en-US"/>
          </a:p>
        </p:txBody>
      </p:sp>
    </p:spTree>
    <p:extLst>
      <p:ext uri="{BB962C8B-B14F-4D97-AF65-F5344CB8AC3E}">
        <p14:creationId xmlns:p14="http://schemas.microsoft.com/office/powerpoint/2010/main" val="351080243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695439" y="6391838"/>
            <a:ext cx="990599" cy="304799"/>
          </a:xfrm>
        </p:spPr>
        <p:txBody>
          <a:bodyPr/>
          <a:lstStyle/>
          <a:p>
            <a:fld id="{33164A48-55ED-4746-8258-BA73827C349D}"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42C33-44DC-0346-BBFE-004885ADB71D}" type="slidenum">
              <a:rPr lang="en-US" smtClean="0"/>
              <a:t>‹#›</a:t>
            </a:fld>
            <a:endParaRPr lang="en-US"/>
          </a:p>
        </p:txBody>
      </p:sp>
    </p:spTree>
    <p:extLst>
      <p:ext uri="{BB962C8B-B14F-4D97-AF65-F5344CB8AC3E}">
        <p14:creationId xmlns:p14="http://schemas.microsoft.com/office/powerpoint/2010/main" val="339257899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653104" y="6391838"/>
            <a:ext cx="992135" cy="304799"/>
          </a:xfrm>
        </p:spPr>
        <p:txBody>
          <a:bodyPr/>
          <a:lstStyle/>
          <a:p>
            <a:fld id="{20D15115-66BC-3E48-AAC2-8927541042BD}" type="datetimeFigureOut">
              <a:rPr lang="en-US" smtClean="0"/>
              <a:pPr/>
              <a:t>4/26/2024</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A39DB27-E938-444D-B727-7B7E06678BBC}" type="slidenum">
              <a:rPr lang="en-US" smtClean="0"/>
              <a:pPr/>
              <a:t>‹#›</a:t>
            </a:fld>
            <a:endParaRPr lang="en-US"/>
          </a:p>
        </p:txBody>
      </p:sp>
    </p:spTree>
    <p:extLst>
      <p:ext uri="{BB962C8B-B14F-4D97-AF65-F5344CB8AC3E}">
        <p14:creationId xmlns:p14="http://schemas.microsoft.com/office/powerpoint/2010/main" val="392906642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D15115-66BC-3E48-AAC2-8927541042BD}" type="datetimeFigureOut">
              <a:rPr lang="en-US" smtClean="0"/>
              <a:pPr/>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42C33-44DC-0346-BBFE-004885ADB71D}" type="slidenum">
              <a:rPr lang="en-US" smtClean="0"/>
              <a:t>‹#›</a:t>
            </a:fld>
            <a:endParaRPr lang="en-US"/>
          </a:p>
        </p:txBody>
      </p:sp>
    </p:spTree>
    <p:extLst>
      <p:ext uri="{BB962C8B-B14F-4D97-AF65-F5344CB8AC3E}">
        <p14:creationId xmlns:p14="http://schemas.microsoft.com/office/powerpoint/2010/main" val="889896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164A48-55ED-4746-8258-BA73827C349D}" type="datetimeFigureOut">
              <a:rPr lang="en-US" smtClean="0"/>
              <a:t>4/26/2024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A42C33-44DC-0346-BBFE-004885ADB71D}" type="slidenum">
              <a:rPr lang="en-US" smtClean="0"/>
              <a:t>‹#›</a:t>
            </a:fld>
            <a:endParaRPr lang="en-US"/>
          </a:p>
        </p:txBody>
      </p:sp>
    </p:spTree>
    <p:extLst>
      <p:ext uri="{BB962C8B-B14F-4D97-AF65-F5344CB8AC3E}">
        <p14:creationId xmlns:p14="http://schemas.microsoft.com/office/powerpoint/2010/main" val="156322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3.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2.pn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image" Target="../media/image3.png"/><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heme" Target="../theme/theme4.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image" Target="../media/image3.png"/><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image" Target="../media/image2.pn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image" Target="../media/image1.jpeg"/><Relationship Id="rId2" Type="http://schemas.openxmlformats.org/officeDocument/2006/relationships/slideLayout" Target="../slideLayouts/slideLayout56.xml"/><Relationship Id="rId16" Type="http://schemas.openxmlformats.org/officeDocument/2006/relationships/theme" Target="../theme/theme5.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image" Target="../media/image4.jpe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theme" Target="../theme/theme6.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10" Type="http://schemas.openxmlformats.org/officeDocument/2006/relationships/slideLayout" Target="../slideLayouts/slideLayout79.xml"/><Relationship Id="rId19" Type="http://schemas.openxmlformats.org/officeDocument/2006/relationships/image" Target="../media/image5.png"/><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D15115-66BC-3E48-AAC2-8927541042BD}" type="datetimeFigureOut">
              <a:rPr lang="en-US" smtClean="0"/>
              <a:pPr/>
              <a:t>4/26/2024</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39DB27-E938-444D-B727-7B7E06678BBC}" type="slidenum">
              <a:rPr lang="en-US" smtClean="0"/>
              <a:pPr/>
              <a:t>‹#›</a:t>
            </a:fld>
            <a:endParaRPr lang="en-US"/>
          </a:p>
        </p:txBody>
      </p:sp>
      <p:sp>
        <p:nvSpPr>
          <p:cNvPr id="7" name="Rectangle 6">
            <a:extLst>
              <a:ext uri="{FF2B5EF4-FFF2-40B4-BE49-F238E27FC236}">
                <a16:creationId xmlns:a16="http://schemas.microsoft.com/office/drawing/2014/main" id="{29EF6394-14D8-F418-8664-8835BE4C5A66}"/>
              </a:ext>
            </a:extLst>
          </p:cNvPr>
          <p:cNvSpPr/>
          <p:nvPr/>
        </p:nvSpPr>
        <p:spPr>
          <a:xfrm rot="5400000">
            <a:off x="5605447" y="271448"/>
            <a:ext cx="981101" cy="12192005"/>
          </a:xfrm>
          <a:prstGeom prst="rect">
            <a:avLst/>
          </a:prstGeom>
          <a:solidFill>
            <a:srgbClr val="00205B"/>
          </a:solidFill>
          <a:ln>
            <a:solidFill>
              <a:srgbClr val="70B1E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descr="Text&#10;&#10;Description automatically generated">
            <a:extLst>
              <a:ext uri="{FF2B5EF4-FFF2-40B4-BE49-F238E27FC236}">
                <a16:creationId xmlns:a16="http://schemas.microsoft.com/office/drawing/2014/main" id="{4ED58CCD-C324-E950-6E82-644F2139BB0E}"/>
              </a:ext>
            </a:extLst>
          </p:cNvPr>
          <p:cNvPicPr>
            <a:picLocks noChangeAspect="1"/>
          </p:cNvPicPr>
          <p:nvPr/>
        </p:nvPicPr>
        <p:blipFill>
          <a:blip r:embed="rId18"/>
          <a:stretch>
            <a:fillRect/>
          </a:stretch>
        </p:blipFill>
        <p:spPr>
          <a:xfrm>
            <a:off x="287343" y="5928704"/>
            <a:ext cx="2206476" cy="923277"/>
          </a:xfrm>
          <a:prstGeom prst="rect">
            <a:avLst/>
          </a:prstGeom>
        </p:spPr>
      </p:pic>
      <p:sp>
        <p:nvSpPr>
          <p:cNvPr id="9" name="TextBox 8">
            <a:extLst>
              <a:ext uri="{FF2B5EF4-FFF2-40B4-BE49-F238E27FC236}">
                <a16:creationId xmlns:a16="http://schemas.microsoft.com/office/drawing/2014/main" id="{72B298D0-E00E-4C58-AEC8-A0F7B36DA5A7}"/>
              </a:ext>
            </a:extLst>
          </p:cNvPr>
          <p:cNvSpPr txBox="1"/>
          <p:nvPr/>
        </p:nvSpPr>
        <p:spPr>
          <a:xfrm>
            <a:off x="8536707" y="6236453"/>
            <a:ext cx="3581400" cy="307777"/>
          </a:xfrm>
          <a:prstGeom prst="rect">
            <a:avLst/>
          </a:prstGeom>
          <a:noFill/>
          <a:ln>
            <a:solidFill>
              <a:srgbClr val="84A89F"/>
            </a:solidFill>
          </a:ln>
        </p:spPr>
        <p:txBody>
          <a:bodyPr wrap="square" rtlCol="0">
            <a:spAutoFit/>
          </a:bodyPr>
          <a:lstStyle/>
          <a:p>
            <a:r>
              <a:rPr lang="en-US" sz="1400" b="1">
                <a:solidFill>
                  <a:srgbClr val="84A89F"/>
                </a:solidFill>
                <a:latin typeface="Avenir" panose="02000503020000020003"/>
              </a:rPr>
              <a:t>Linda Chamberlain, PhD, MPH</a:t>
            </a:r>
          </a:p>
        </p:txBody>
      </p:sp>
    </p:spTree>
    <p:extLst>
      <p:ext uri="{BB962C8B-B14F-4D97-AF65-F5344CB8AC3E}">
        <p14:creationId xmlns:p14="http://schemas.microsoft.com/office/powerpoint/2010/main" val="1620755313"/>
      </p:ext>
    </p:extLst>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 id="2147484025" r:id="rId12"/>
    <p:sldLayoutId id="2147484026" r:id="rId13"/>
    <p:sldLayoutId id="2147484027" r:id="rId14"/>
    <p:sldLayoutId id="2147484028" r:id="rId15"/>
  </p:sldLayoutIdLst>
  <p:txStyles>
    <p:titleStyle>
      <a:lvl1pPr algn="l" defTabSz="914400" rtl="0" eaLnBrk="1" latinLnBrk="0" hangingPunct="1">
        <a:lnSpc>
          <a:spcPct val="90000"/>
        </a:lnSpc>
        <a:spcBef>
          <a:spcPct val="0"/>
        </a:spcBef>
        <a:buNone/>
        <a:defRPr sz="4400" b="0" kern="1200">
          <a:solidFill>
            <a:srgbClr val="00205A"/>
          </a:solidFill>
          <a:latin typeface="Avenir Heavy" panose="02000503020000020003"/>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5A"/>
          </a:solidFill>
          <a:latin typeface="Avenir" panose="02000503020000020003"/>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5A"/>
          </a:solidFill>
          <a:latin typeface="Avenir" panose="02000503020000020003"/>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5A"/>
          </a:solidFill>
          <a:latin typeface="Avenir" panose="02000503020000020003"/>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5A"/>
          </a:solidFill>
          <a:latin typeface="Avenir" panose="02000503020000020003"/>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5A"/>
          </a:solidFill>
          <a:latin typeface="Avenir" panose="02000503020000020003"/>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673665"/>
            <a:ext cx="10515600" cy="101702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D15115-66BC-3E48-AAC2-8927541042BD}" type="datetimeFigureOut">
              <a:rPr lang="en-US" smtClean="0"/>
              <a:pPr/>
              <a:t>4/26/2024</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39DB27-E938-444D-B727-7B7E06678BBC}" type="slidenum">
              <a:rPr lang="en-US" smtClean="0"/>
              <a:pPr/>
              <a:t>‹#›</a:t>
            </a:fld>
            <a:endParaRPr lang="en-US"/>
          </a:p>
        </p:txBody>
      </p:sp>
      <p:sp>
        <p:nvSpPr>
          <p:cNvPr id="7" name="Rectangle 6">
            <a:extLst>
              <a:ext uri="{FF2B5EF4-FFF2-40B4-BE49-F238E27FC236}">
                <a16:creationId xmlns:a16="http://schemas.microsoft.com/office/drawing/2014/main" id="{29EF6394-14D8-F418-8664-8835BE4C5A66}"/>
              </a:ext>
            </a:extLst>
          </p:cNvPr>
          <p:cNvSpPr/>
          <p:nvPr/>
        </p:nvSpPr>
        <p:spPr>
          <a:xfrm rot="5400000">
            <a:off x="5577077" y="298497"/>
            <a:ext cx="989905" cy="12239941"/>
          </a:xfrm>
          <a:prstGeom prst="rect">
            <a:avLst/>
          </a:prstGeom>
          <a:solidFill>
            <a:srgbClr val="00205A"/>
          </a:solidFill>
          <a:ln>
            <a:solidFill>
              <a:srgbClr val="00205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descr="Text&#10;&#10;Description automatically generated">
            <a:extLst>
              <a:ext uri="{FF2B5EF4-FFF2-40B4-BE49-F238E27FC236}">
                <a16:creationId xmlns:a16="http://schemas.microsoft.com/office/drawing/2014/main" id="{5A6B9972-0356-D4A6-C9F5-280EB954B4EC}"/>
              </a:ext>
            </a:extLst>
          </p:cNvPr>
          <p:cNvPicPr>
            <a:picLocks noChangeAspect="1"/>
          </p:cNvPicPr>
          <p:nvPr/>
        </p:nvPicPr>
        <p:blipFill rotWithShape="1">
          <a:blip r:embed="rId17"/>
          <a:srcRect r="-2509" b="29404"/>
          <a:stretch/>
        </p:blipFill>
        <p:spPr>
          <a:xfrm>
            <a:off x="4461439" y="6037817"/>
            <a:ext cx="3038488" cy="875603"/>
          </a:xfrm>
          <a:prstGeom prst="rect">
            <a:avLst/>
          </a:prstGeom>
        </p:spPr>
      </p:pic>
      <p:pic>
        <p:nvPicPr>
          <p:cNvPr id="16" name="Picture 15" descr="Text&#10;&#10;Description automatically generated">
            <a:extLst>
              <a:ext uri="{FF2B5EF4-FFF2-40B4-BE49-F238E27FC236}">
                <a16:creationId xmlns:a16="http://schemas.microsoft.com/office/drawing/2014/main" id="{D6B64114-2483-7DA4-3263-1F64A81E5ABF}"/>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209593" y="6125122"/>
            <a:ext cx="3155587" cy="602836"/>
          </a:xfrm>
          <a:prstGeom prst="rect">
            <a:avLst/>
          </a:prstGeom>
        </p:spPr>
      </p:pic>
      <p:pic>
        <p:nvPicPr>
          <p:cNvPr id="17" name="Picture 16" descr="Text&#10;&#10;Description automatically generated">
            <a:extLst>
              <a:ext uri="{FF2B5EF4-FFF2-40B4-BE49-F238E27FC236}">
                <a16:creationId xmlns:a16="http://schemas.microsoft.com/office/drawing/2014/main" id="{222B81E0-B544-BF75-879D-04912BEE5B17}"/>
              </a:ext>
            </a:extLst>
          </p:cNvPr>
          <p:cNvPicPr>
            <a:picLocks noChangeAspect="1"/>
          </p:cNvPicPr>
          <p:nvPr/>
        </p:nvPicPr>
        <p:blipFill rotWithShape="1">
          <a:blip r:embed="rId17"/>
          <a:srcRect l="57020" t="73802"/>
          <a:stretch/>
        </p:blipFill>
        <p:spPr>
          <a:xfrm>
            <a:off x="156467" y="6125122"/>
            <a:ext cx="2472136" cy="630546"/>
          </a:xfrm>
          <a:prstGeom prst="rect">
            <a:avLst/>
          </a:prstGeom>
        </p:spPr>
      </p:pic>
      <p:sp>
        <p:nvSpPr>
          <p:cNvPr id="30" name="TextBox 29">
            <a:extLst>
              <a:ext uri="{FF2B5EF4-FFF2-40B4-BE49-F238E27FC236}">
                <a16:creationId xmlns:a16="http://schemas.microsoft.com/office/drawing/2014/main" id="{98685426-56A8-FF10-F231-4FD63446BA90}"/>
              </a:ext>
            </a:extLst>
          </p:cNvPr>
          <p:cNvSpPr txBox="1"/>
          <p:nvPr/>
        </p:nvSpPr>
        <p:spPr>
          <a:xfrm>
            <a:off x="156467" y="60377"/>
            <a:ext cx="9187261" cy="400110"/>
          </a:xfrm>
          <a:prstGeom prst="rect">
            <a:avLst/>
          </a:prstGeom>
          <a:noFill/>
        </p:spPr>
        <p:txBody>
          <a:bodyPr wrap="square" rtlCol="0">
            <a:spAutoFit/>
          </a:bodyPr>
          <a:lstStyle/>
          <a:p>
            <a:r>
              <a:rPr lang="en-US" sz="2000" b="1">
                <a:solidFill>
                  <a:schemeClr val="bg1"/>
                </a:solidFill>
                <a:latin typeface="Poppins" panose="00000500000000000000" pitchFamily="2" charset="0"/>
                <a:cs typeface="Poppins" panose="00000500000000000000" pitchFamily="2" charset="0"/>
              </a:rPr>
              <a:t>Senser Foundation </a:t>
            </a:r>
            <a:r>
              <a:rPr lang="en-US" sz="2000">
                <a:solidFill>
                  <a:schemeClr val="bg1"/>
                </a:solidFill>
                <a:latin typeface="Poppins" panose="00000500000000000000" pitchFamily="2" charset="0"/>
                <a:cs typeface="Poppins" panose="00000500000000000000" pitchFamily="2" charset="0"/>
              </a:rPr>
              <a:t>Progress Report 2023</a:t>
            </a:r>
          </a:p>
        </p:txBody>
      </p:sp>
      <p:cxnSp>
        <p:nvCxnSpPr>
          <p:cNvPr id="31" name="Straight Connector 30">
            <a:extLst>
              <a:ext uri="{FF2B5EF4-FFF2-40B4-BE49-F238E27FC236}">
                <a16:creationId xmlns:a16="http://schemas.microsoft.com/office/drawing/2014/main" id="{99EF5CF5-5C44-CCC0-F734-BFF0884CEABD}"/>
              </a:ext>
            </a:extLst>
          </p:cNvPr>
          <p:cNvCxnSpPr/>
          <p:nvPr/>
        </p:nvCxnSpPr>
        <p:spPr>
          <a:xfrm>
            <a:off x="312946" y="441377"/>
            <a:ext cx="11181005" cy="0"/>
          </a:xfrm>
          <a:prstGeom prst="line">
            <a:avLst/>
          </a:prstGeom>
          <a:ln>
            <a:solidFill>
              <a:srgbClr val="00205A"/>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91099606"/>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 id="2147484041" r:id="rId12"/>
    <p:sldLayoutId id="2147484042" r:id="rId13"/>
    <p:sldLayoutId id="2147484043" r:id="rId14"/>
    <p:sldLayoutId id="2147484044" r:id="rId15"/>
  </p:sldLayoutIdLst>
  <p:txStyles>
    <p:titleStyle>
      <a:lvl1pPr algn="l" defTabSz="914400" rtl="0" eaLnBrk="1" latinLnBrk="0" hangingPunct="1">
        <a:lnSpc>
          <a:spcPct val="90000"/>
        </a:lnSpc>
        <a:spcBef>
          <a:spcPct val="0"/>
        </a:spcBef>
        <a:buNone/>
        <a:defRPr sz="4000" b="1" kern="1200">
          <a:solidFill>
            <a:srgbClr val="00205A"/>
          </a:solidFill>
          <a:latin typeface="Poppins" panose="00000500000000000000" pitchFamily="2" charset="0"/>
          <a:ea typeface="+mj-ea"/>
          <a:cs typeface="Poppins" panose="000005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5A"/>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5A"/>
          </a:solidFill>
          <a:latin typeface="Poppins" panose="00000500000000000000" pitchFamily="2" charset="0"/>
          <a:ea typeface="+mn-ea"/>
          <a:cs typeface="Poppins" panose="000005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5A"/>
          </a:solidFill>
          <a:latin typeface="Poppins" panose="00000500000000000000" pitchFamily="2" charset="0"/>
          <a:ea typeface="+mn-ea"/>
          <a:cs typeface="Poppins" panose="000005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5A"/>
          </a:solidFill>
          <a:latin typeface="Poppins" panose="00000500000000000000" pitchFamily="2" charset="0"/>
          <a:ea typeface="+mn-ea"/>
          <a:cs typeface="Poppins" panose="000005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5A"/>
          </a:solidFill>
          <a:latin typeface="Poppins" panose="00000500000000000000" pitchFamily="2" charset="0"/>
          <a:ea typeface="+mn-ea"/>
          <a:cs typeface="Poppins"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2E64311-D16B-318F-6EAE-9AA9C486D736}"/>
              </a:ext>
            </a:extLst>
          </p:cNvPr>
          <p:cNvSpPr/>
          <p:nvPr/>
        </p:nvSpPr>
        <p:spPr>
          <a:xfrm rot="5400000">
            <a:off x="5755479" y="421479"/>
            <a:ext cx="681035" cy="12192005"/>
          </a:xfrm>
          <a:prstGeom prst="rect">
            <a:avLst/>
          </a:prstGeom>
          <a:solidFill>
            <a:srgbClr val="00205B"/>
          </a:solidFill>
          <a:ln>
            <a:solidFill>
              <a:srgbClr val="002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  Click to edit Master text styles</a:t>
            </a:r>
          </a:p>
          <a:p>
            <a:pPr lvl="1"/>
            <a:r>
              <a:rPr lang="en-US"/>
              <a:t> Second level</a:t>
            </a:r>
          </a:p>
          <a:p>
            <a:pPr lvl="2"/>
            <a:r>
              <a:rPr lang="en-US"/>
              <a:t> Third level</a:t>
            </a:r>
          </a:p>
          <a:p>
            <a:pPr lvl="3"/>
            <a:r>
              <a:rPr lang="en-US"/>
              <a:t> Fourth level</a:t>
            </a:r>
          </a:p>
          <a:p>
            <a:pPr lvl="4"/>
            <a:r>
              <a:rPr lang="en-US"/>
              <a:t> Fifth level</a:t>
            </a:r>
          </a:p>
        </p:txBody>
      </p:sp>
      <p:pic>
        <p:nvPicPr>
          <p:cNvPr id="8" name="Picture 7" descr="Text&#10;&#10;Description automatically generated">
            <a:extLst>
              <a:ext uri="{FF2B5EF4-FFF2-40B4-BE49-F238E27FC236}">
                <a16:creationId xmlns:a16="http://schemas.microsoft.com/office/drawing/2014/main" id="{8EBA041D-4BB0-1F02-A315-1F9749B148F8}"/>
              </a:ext>
            </a:extLst>
          </p:cNvPr>
          <p:cNvPicPr>
            <a:picLocks noChangeAspect="1"/>
          </p:cNvPicPr>
          <p:nvPr/>
        </p:nvPicPr>
        <p:blipFill rotWithShape="1">
          <a:blip r:embed="rId14"/>
          <a:srcRect r="-2509" b="60206"/>
          <a:stretch/>
        </p:blipFill>
        <p:spPr>
          <a:xfrm>
            <a:off x="4602252" y="6248962"/>
            <a:ext cx="2987497" cy="485290"/>
          </a:xfrm>
          <a:prstGeom prst="rect">
            <a:avLst/>
          </a:prstGeom>
        </p:spPr>
      </p:pic>
      <p:pic>
        <p:nvPicPr>
          <p:cNvPr id="9" name="Picture 8" descr="Text&#10;&#10;Description automatically generated">
            <a:extLst>
              <a:ext uri="{FF2B5EF4-FFF2-40B4-BE49-F238E27FC236}">
                <a16:creationId xmlns:a16="http://schemas.microsoft.com/office/drawing/2014/main" id="{875266DE-0C6D-491A-80DB-EE8F076AE9B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151351" y="6301058"/>
            <a:ext cx="2567045" cy="490402"/>
          </a:xfrm>
          <a:prstGeom prst="rect">
            <a:avLst/>
          </a:prstGeom>
        </p:spPr>
      </p:pic>
      <p:pic>
        <p:nvPicPr>
          <p:cNvPr id="10" name="Picture 9" descr="Text&#10;&#10;Description automatically generated">
            <a:extLst>
              <a:ext uri="{FF2B5EF4-FFF2-40B4-BE49-F238E27FC236}">
                <a16:creationId xmlns:a16="http://schemas.microsoft.com/office/drawing/2014/main" id="{386D11DF-85DA-7FBA-DF05-2D732117E47C}"/>
              </a:ext>
            </a:extLst>
          </p:cNvPr>
          <p:cNvPicPr>
            <a:picLocks noChangeAspect="1"/>
          </p:cNvPicPr>
          <p:nvPr/>
        </p:nvPicPr>
        <p:blipFill rotWithShape="1">
          <a:blip r:embed="rId14"/>
          <a:srcRect l="57020" t="73802"/>
          <a:stretch/>
        </p:blipFill>
        <p:spPr>
          <a:xfrm>
            <a:off x="713519" y="6248963"/>
            <a:ext cx="2268887" cy="578705"/>
          </a:xfrm>
          <a:prstGeom prst="rect">
            <a:avLst/>
          </a:prstGeom>
        </p:spPr>
      </p:pic>
    </p:spTree>
    <p:extLst>
      <p:ext uri="{BB962C8B-B14F-4D97-AF65-F5344CB8AC3E}">
        <p14:creationId xmlns:p14="http://schemas.microsoft.com/office/powerpoint/2010/main" val="2062785218"/>
      </p:ext>
    </p:extLst>
  </p:cSld>
  <p:clrMap bg1="lt1" tx1="dk1" bg2="lt2" tx2="dk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 id="2147484056" r:id="rId11"/>
    <p:sldLayoutId id="2147484057" r:id="rId12"/>
  </p:sldLayoutIdLst>
  <p:txStyles>
    <p:titleStyle>
      <a:lvl1pPr algn="l" defTabSz="914400" rtl="0" eaLnBrk="1" latinLnBrk="0" hangingPunct="1">
        <a:lnSpc>
          <a:spcPct val="90000"/>
        </a:lnSpc>
        <a:spcBef>
          <a:spcPct val="0"/>
        </a:spcBef>
        <a:buNone/>
        <a:defRPr sz="4000" b="1" kern="1200">
          <a:solidFill>
            <a:schemeClr val="bg1"/>
          </a:solidFill>
          <a:latin typeface="Avenir" panose="02000503020000020003"/>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venir" panose="02000503020000020003"/>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Ø"/>
        <a:defRPr sz="2400" b="1" kern="1200">
          <a:solidFill>
            <a:srgbClr val="739D92"/>
          </a:solidFill>
          <a:latin typeface="Avenir" panose="02000503020000020003"/>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Ø"/>
        <a:defRPr sz="2000" b="0" kern="1200">
          <a:solidFill>
            <a:srgbClr val="00205B"/>
          </a:solidFill>
          <a:latin typeface="Avenir" panose="02000503020000020003"/>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Ø"/>
        <a:defRPr sz="1800" b="0" kern="1200">
          <a:solidFill>
            <a:srgbClr val="00205B"/>
          </a:solidFill>
          <a:latin typeface="Avenir" panose="02000503020000020003"/>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Ø"/>
        <a:defRPr sz="1800" b="0" kern="1200">
          <a:solidFill>
            <a:srgbClr val="00205B"/>
          </a:solidFill>
          <a:latin typeface="Avenir" panose="02000503020000020003"/>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2E64311-D16B-318F-6EAE-9AA9C486D736}"/>
              </a:ext>
            </a:extLst>
          </p:cNvPr>
          <p:cNvSpPr/>
          <p:nvPr/>
        </p:nvSpPr>
        <p:spPr>
          <a:xfrm rot="5400000">
            <a:off x="5755479" y="421479"/>
            <a:ext cx="681035" cy="12192005"/>
          </a:xfrm>
          <a:prstGeom prst="rect">
            <a:avLst/>
          </a:prstGeom>
          <a:solidFill>
            <a:srgbClr val="00205B"/>
          </a:solidFill>
          <a:ln>
            <a:solidFill>
              <a:srgbClr val="002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  Click to edit Master text styles</a:t>
            </a:r>
          </a:p>
          <a:p>
            <a:pPr lvl="1"/>
            <a:r>
              <a:rPr lang="en-US"/>
              <a:t> Second level</a:t>
            </a:r>
          </a:p>
          <a:p>
            <a:pPr lvl="2"/>
            <a:r>
              <a:rPr lang="en-US"/>
              <a:t> Third level</a:t>
            </a:r>
          </a:p>
          <a:p>
            <a:pPr lvl="3"/>
            <a:r>
              <a:rPr lang="en-US"/>
              <a:t> Fourth level</a:t>
            </a:r>
          </a:p>
          <a:p>
            <a:pPr lvl="4"/>
            <a:r>
              <a:rPr lang="en-US"/>
              <a:t> Fifth level</a:t>
            </a:r>
          </a:p>
        </p:txBody>
      </p:sp>
      <p:pic>
        <p:nvPicPr>
          <p:cNvPr id="8" name="Picture 7" descr="Text&#10;&#10;Description automatically generated">
            <a:extLst>
              <a:ext uri="{FF2B5EF4-FFF2-40B4-BE49-F238E27FC236}">
                <a16:creationId xmlns:a16="http://schemas.microsoft.com/office/drawing/2014/main" id="{8EBA041D-4BB0-1F02-A315-1F9749B148F8}"/>
              </a:ext>
            </a:extLst>
          </p:cNvPr>
          <p:cNvPicPr>
            <a:picLocks noChangeAspect="1"/>
          </p:cNvPicPr>
          <p:nvPr/>
        </p:nvPicPr>
        <p:blipFill rotWithShape="1">
          <a:blip r:embed="rId14"/>
          <a:srcRect r="-2509" b="60206"/>
          <a:stretch/>
        </p:blipFill>
        <p:spPr>
          <a:xfrm>
            <a:off x="4602252" y="6248962"/>
            <a:ext cx="2987497" cy="485290"/>
          </a:xfrm>
          <a:prstGeom prst="rect">
            <a:avLst/>
          </a:prstGeom>
        </p:spPr>
      </p:pic>
      <p:pic>
        <p:nvPicPr>
          <p:cNvPr id="9" name="Picture 8" descr="Text&#10;&#10;Description automatically generated">
            <a:extLst>
              <a:ext uri="{FF2B5EF4-FFF2-40B4-BE49-F238E27FC236}">
                <a16:creationId xmlns:a16="http://schemas.microsoft.com/office/drawing/2014/main" id="{875266DE-0C6D-491A-80DB-EE8F076AE9B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151351" y="6301058"/>
            <a:ext cx="2567045" cy="490402"/>
          </a:xfrm>
          <a:prstGeom prst="rect">
            <a:avLst/>
          </a:prstGeom>
        </p:spPr>
      </p:pic>
      <p:pic>
        <p:nvPicPr>
          <p:cNvPr id="10" name="Picture 9" descr="Text&#10;&#10;Description automatically generated">
            <a:extLst>
              <a:ext uri="{FF2B5EF4-FFF2-40B4-BE49-F238E27FC236}">
                <a16:creationId xmlns:a16="http://schemas.microsoft.com/office/drawing/2014/main" id="{386D11DF-85DA-7FBA-DF05-2D732117E47C}"/>
              </a:ext>
            </a:extLst>
          </p:cNvPr>
          <p:cNvPicPr>
            <a:picLocks noChangeAspect="1"/>
          </p:cNvPicPr>
          <p:nvPr/>
        </p:nvPicPr>
        <p:blipFill rotWithShape="1">
          <a:blip r:embed="rId14"/>
          <a:srcRect l="57020" t="73802"/>
          <a:stretch/>
        </p:blipFill>
        <p:spPr>
          <a:xfrm>
            <a:off x="713519" y="6248963"/>
            <a:ext cx="2268887" cy="578705"/>
          </a:xfrm>
          <a:prstGeom prst="rect">
            <a:avLst/>
          </a:prstGeom>
        </p:spPr>
      </p:pic>
    </p:spTree>
    <p:extLst>
      <p:ext uri="{BB962C8B-B14F-4D97-AF65-F5344CB8AC3E}">
        <p14:creationId xmlns:p14="http://schemas.microsoft.com/office/powerpoint/2010/main" val="1077035425"/>
      </p:ext>
    </p:extLst>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 id="2147484070" r:id="rId12"/>
  </p:sldLayoutIdLst>
  <p:txStyles>
    <p:titleStyle>
      <a:lvl1pPr algn="l" defTabSz="914400" rtl="0" eaLnBrk="1" latinLnBrk="0" hangingPunct="1">
        <a:lnSpc>
          <a:spcPct val="90000"/>
        </a:lnSpc>
        <a:spcBef>
          <a:spcPct val="0"/>
        </a:spcBef>
        <a:buNone/>
        <a:defRPr sz="4000" b="1" kern="1200">
          <a:solidFill>
            <a:schemeClr val="bg1"/>
          </a:solidFill>
          <a:latin typeface="Avenir" panose="02000503020000020003"/>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venir" panose="02000503020000020003"/>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Ø"/>
        <a:defRPr sz="2400" b="1" kern="1200">
          <a:solidFill>
            <a:srgbClr val="739D92"/>
          </a:solidFill>
          <a:latin typeface="Avenir" panose="02000503020000020003"/>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Ø"/>
        <a:defRPr sz="2000" b="0" kern="1200">
          <a:solidFill>
            <a:srgbClr val="00205B"/>
          </a:solidFill>
          <a:latin typeface="Avenir" panose="02000503020000020003"/>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Ø"/>
        <a:defRPr sz="1800" b="0" kern="1200">
          <a:solidFill>
            <a:srgbClr val="00205B"/>
          </a:solidFill>
          <a:latin typeface="Avenir" panose="02000503020000020003"/>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Ø"/>
        <a:defRPr sz="1800" b="0" kern="1200">
          <a:solidFill>
            <a:srgbClr val="00205B"/>
          </a:solidFill>
          <a:latin typeface="Avenir" panose="02000503020000020003"/>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F95EC-49BB-554F-8BEE-3F71A3D3BD37}" type="datetimeFigureOut">
              <a:rPr lang="en-US" smtClean="0"/>
              <a:t>4/26/2024</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4C6744-6597-3A45-81D9-6136A2FAD95E}" type="slidenum">
              <a:rPr lang="en-US" smtClean="0"/>
              <a:t>‹#›</a:t>
            </a:fld>
            <a:endParaRPr lang="en-US"/>
          </a:p>
        </p:txBody>
      </p:sp>
      <p:sp>
        <p:nvSpPr>
          <p:cNvPr id="7" name="Rectangle 6">
            <a:extLst>
              <a:ext uri="{FF2B5EF4-FFF2-40B4-BE49-F238E27FC236}">
                <a16:creationId xmlns:a16="http://schemas.microsoft.com/office/drawing/2014/main" id="{29EF6394-14D8-F418-8664-8835BE4C5A66}"/>
              </a:ext>
            </a:extLst>
          </p:cNvPr>
          <p:cNvSpPr/>
          <p:nvPr/>
        </p:nvSpPr>
        <p:spPr>
          <a:xfrm rot="5400000">
            <a:off x="5605447" y="271448"/>
            <a:ext cx="981101" cy="12192005"/>
          </a:xfrm>
          <a:prstGeom prst="rect">
            <a:avLst/>
          </a:prstGeom>
          <a:solidFill>
            <a:srgbClr val="00205B"/>
          </a:solidFill>
          <a:ln>
            <a:solidFill>
              <a:srgbClr val="70B1E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descr="Text&#10;&#10;Description automatically generated">
            <a:extLst>
              <a:ext uri="{FF2B5EF4-FFF2-40B4-BE49-F238E27FC236}">
                <a16:creationId xmlns:a16="http://schemas.microsoft.com/office/drawing/2014/main" id="{4ED58CCD-C324-E950-6E82-644F2139BB0E}"/>
              </a:ext>
            </a:extLst>
          </p:cNvPr>
          <p:cNvPicPr>
            <a:picLocks noChangeAspect="1"/>
          </p:cNvPicPr>
          <p:nvPr/>
        </p:nvPicPr>
        <p:blipFill>
          <a:blip r:embed="rId18"/>
          <a:stretch>
            <a:fillRect/>
          </a:stretch>
        </p:blipFill>
        <p:spPr>
          <a:xfrm>
            <a:off x="287343" y="5928704"/>
            <a:ext cx="2206476" cy="923277"/>
          </a:xfrm>
          <a:prstGeom prst="rect">
            <a:avLst/>
          </a:prstGeom>
        </p:spPr>
      </p:pic>
      <p:sp>
        <p:nvSpPr>
          <p:cNvPr id="9" name="TextBox 8">
            <a:extLst>
              <a:ext uri="{FF2B5EF4-FFF2-40B4-BE49-F238E27FC236}">
                <a16:creationId xmlns:a16="http://schemas.microsoft.com/office/drawing/2014/main" id="{72B298D0-E00E-4C58-AEC8-A0F7B36DA5A7}"/>
              </a:ext>
            </a:extLst>
          </p:cNvPr>
          <p:cNvSpPr txBox="1"/>
          <p:nvPr/>
        </p:nvSpPr>
        <p:spPr>
          <a:xfrm>
            <a:off x="8536707" y="6236453"/>
            <a:ext cx="3581400" cy="307777"/>
          </a:xfrm>
          <a:prstGeom prst="rect">
            <a:avLst/>
          </a:prstGeom>
          <a:noFill/>
          <a:ln>
            <a:solidFill>
              <a:srgbClr val="84A89F"/>
            </a:solidFill>
          </a:ln>
        </p:spPr>
        <p:txBody>
          <a:bodyPr wrap="square" rtlCol="0">
            <a:spAutoFit/>
          </a:bodyPr>
          <a:lstStyle/>
          <a:p>
            <a:r>
              <a:rPr lang="en-US" sz="1400" b="1">
                <a:solidFill>
                  <a:srgbClr val="84A89F"/>
                </a:solidFill>
                <a:latin typeface="Avenir" panose="02000503020000020003"/>
              </a:rPr>
              <a:t>Linda Chamberlain, PhD, MPH</a:t>
            </a:r>
          </a:p>
        </p:txBody>
      </p:sp>
    </p:spTree>
    <p:extLst>
      <p:ext uri="{BB962C8B-B14F-4D97-AF65-F5344CB8AC3E}">
        <p14:creationId xmlns:p14="http://schemas.microsoft.com/office/powerpoint/2010/main" val="1427515666"/>
      </p:ext>
    </p:extLst>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 id="2147484080" r:id="rId9"/>
    <p:sldLayoutId id="2147484081" r:id="rId10"/>
    <p:sldLayoutId id="2147484082" r:id="rId11"/>
    <p:sldLayoutId id="2147484083" r:id="rId12"/>
    <p:sldLayoutId id="2147484084" r:id="rId13"/>
    <p:sldLayoutId id="2147484085" r:id="rId14"/>
    <p:sldLayoutId id="2147484086" r:id="rId15"/>
  </p:sldLayoutIdLst>
  <p:txStyles>
    <p:titleStyle>
      <a:lvl1pPr algn="l" defTabSz="914400" rtl="0" eaLnBrk="1" latinLnBrk="0" hangingPunct="1">
        <a:lnSpc>
          <a:spcPct val="90000"/>
        </a:lnSpc>
        <a:spcBef>
          <a:spcPct val="0"/>
        </a:spcBef>
        <a:buNone/>
        <a:defRPr sz="4400" b="0" kern="1200">
          <a:solidFill>
            <a:srgbClr val="00205A"/>
          </a:solidFill>
          <a:latin typeface="Avenir Heavy" panose="02000503020000020003"/>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5A"/>
          </a:solidFill>
          <a:latin typeface="Avenir" panose="02000503020000020003"/>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5A"/>
          </a:solidFill>
          <a:latin typeface="Avenir" panose="02000503020000020003"/>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5A"/>
          </a:solidFill>
          <a:latin typeface="Avenir" panose="02000503020000020003"/>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5A"/>
          </a:solidFill>
          <a:latin typeface="Avenir" panose="02000503020000020003"/>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5A"/>
          </a:solidFill>
          <a:latin typeface="Avenir" panose="02000503020000020003"/>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8">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0D15115-66BC-3E48-AAC2-8927541042BD}" type="datetimeFigureOut">
              <a:rPr lang="en-US" smtClean="0"/>
              <a:pPr/>
              <a:t>4/26/2024</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1A39DB27-E938-444D-B727-7B7E06678BBC}" type="slidenum">
              <a:rPr lang="en-US" smtClean="0"/>
              <a:pPr/>
              <a:t>‹#›</a:t>
            </a:fld>
            <a:endParaRPr lang="en-US"/>
          </a:p>
        </p:txBody>
      </p:sp>
      <p:pic>
        <p:nvPicPr>
          <p:cNvPr id="10" name="Picture 9" descr="A black and blue logo&#10;&#10;Description automatically generated">
            <a:extLst>
              <a:ext uri="{FF2B5EF4-FFF2-40B4-BE49-F238E27FC236}">
                <a16:creationId xmlns:a16="http://schemas.microsoft.com/office/drawing/2014/main" id="{6C037B94-8A68-2231-E8C5-74D379A48563}"/>
              </a:ext>
            </a:extLst>
          </p:cNvPr>
          <p:cNvPicPr>
            <a:picLocks noChangeAspect="1"/>
          </p:cNvPicPr>
          <p:nvPr userDrawn="1"/>
        </p:nvPicPr>
        <p:blipFill>
          <a:blip r:embed="rId19"/>
          <a:stretch>
            <a:fillRect/>
          </a:stretch>
        </p:blipFill>
        <p:spPr>
          <a:xfrm>
            <a:off x="9425001" y="5959469"/>
            <a:ext cx="2557164" cy="777804"/>
          </a:xfrm>
          <a:prstGeom prst="rect">
            <a:avLst/>
          </a:prstGeom>
        </p:spPr>
      </p:pic>
    </p:spTree>
    <p:extLst>
      <p:ext uri="{BB962C8B-B14F-4D97-AF65-F5344CB8AC3E}">
        <p14:creationId xmlns:p14="http://schemas.microsoft.com/office/powerpoint/2010/main" val="1822378063"/>
      </p:ext>
    </p:extLst>
  </p:cSld>
  <p:clrMap bg1="lt1" tx1="dk1" bg2="lt2" tx2="dk2" accent1="accent1" accent2="accent2" accent3="accent3" accent4="accent4" accent5="accent5" accent6="accent6" hlink="hlink" folHlink="folHlink"/>
  <p:sldLayoutIdLst>
    <p:sldLayoutId id="2147484135" r:id="rId1"/>
    <p:sldLayoutId id="2147484136" r:id="rId2"/>
    <p:sldLayoutId id="2147484137" r:id="rId3"/>
    <p:sldLayoutId id="2147484138" r:id="rId4"/>
    <p:sldLayoutId id="2147484139" r:id="rId5"/>
    <p:sldLayoutId id="2147484140" r:id="rId6"/>
    <p:sldLayoutId id="2147484141" r:id="rId7"/>
    <p:sldLayoutId id="2147484144" r:id="rId8"/>
    <p:sldLayoutId id="2147484145" r:id="rId9"/>
    <p:sldLayoutId id="2147484146" r:id="rId10"/>
    <p:sldLayoutId id="2147484147" r:id="rId11"/>
    <p:sldLayoutId id="2147484148" r:id="rId12"/>
    <p:sldLayoutId id="2147484149" r:id="rId13"/>
    <p:sldLayoutId id="2147484150" r:id="rId14"/>
    <p:sldLayoutId id="2147484151" r:id="rId15"/>
    <p:sldLayoutId id="2147484119" r:id="rId16"/>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7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71.xml"/><Relationship Id="rId5" Type="http://schemas.openxmlformats.org/officeDocument/2006/relationships/hyperlink" Target="mailto:awallace@ujimacommunity.org" TargetMode="External"/><Relationship Id="rId4" Type="http://schemas.openxmlformats.org/officeDocument/2006/relationships/hyperlink" Target="mailto:jamerson.watson@gmail.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vawnet.org/sites/default/files/materials/files/2016-09/NRC_Religion.pdf" TargetMode="External"/><Relationship Id="rId2" Type="http://schemas.openxmlformats.org/officeDocument/2006/relationships/hyperlink" Target="https://vawnet.org/material/religion-domestic-violence-information-and-resources" TargetMode="External"/><Relationship Id="rId1" Type="http://schemas.openxmlformats.org/officeDocument/2006/relationships/slideLayout" Target="../slideLayouts/slideLayout71.xml"/><Relationship Id="rId5" Type="http://schemas.openxmlformats.org/officeDocument/2006/relationships/hyperlink" Target="https://www.nationalsexualassaultconference.org/2023/07/05/the-power-of-sexual-violence-prevention-in-faith-communities/" TargetMode="External"/><Relationship Id="rId4" Type="http://schemas.openxmlformats.org/officeDocument/2006/relationships/hyperlink" Target="https://www.pcadv.org/about-abuse/prevention/faith-communities/" TargetMode="Externa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7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sojo.net/sojoaction/vision" TargetMode="External"/><Relationship Id="rId2" Type="http://schemas.openxmlformats.org/officeDocument/2006/relationships/notesSlide" Target="../notesSlides/notesSlide2.xml"/><Relationship Id="rId1" Type="http://schemas.openxmlformats.org/officeDocument/2006/relationships/slideLayout" Target="../slideLayouts/slideLayout71.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1.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1.xml"/></Relationships>
</file>

<file path=ppt/slides/_rels/slide6.xml.rels><?xml version="1.0" encoding="UTF-8" standalone="yes"?>
<Relationships xmlns="http://schemas.openxmlformats.org/package/2006/relationships"><Relationship Id="rId3" Type="http://schemas.openxmlformats.org/officeDocument/2006/relationships/hyperlink" Target="https://www.comebacktocare.com/episode-44" TargetMode="External"/><Relationship Id="rId2" Type="http://schemas.openxmlformats.org/officeDocument/2006/relationships/hyperlink" Target="https://asocommunications.com/" TargetMode="External"/><Relationship Id="rId1" Type="http://schemas.openxmlformats.org/officeDocument/2006/relationships/slideLayout" Target="../slideLayouts/slideLayout7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comebacktocare.com/episode-44" TargetMode="External"/><Relationship Id="rId1" Type="http://schemas.openxmlformats.org/officeDocument/2006/relationships/slideLayout" Target="../slideLayouts/slideLayout7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C9305-FFE8-1A67-05E0-F6A48BD7A70D}"/>
              </a:ext>
            </a:extLst>
          </p:cNvPr>
          <p:cNvSpPr>
            <a:spLocks noGrp="1"/>
          </p:cNvSpPr>
          <p:nvPr>
            <p:ph type="ctrTitle"/>
          </p:nvPr>
        </p:nvSpPr>
        <p:spPr>
          <a:xfrm>
            <a:off x="763098" y="950805"/>
            <a:ext cx="10665803" cy="2236842"/>
          </a:xfrm>
        </p:spPr>
        <p:txBody>
          <a:bodyPr>
            <a:noAutofit/>
          </a:bodyPr>
          <a:lstStyle/>
          <a:p>
            <a:pPr algn="ctr" defTabSz="416052"/>
            <a:r>
              <a:rPr lang="en-US" sz="4200" b="1" i="0" kern="1200">
                <a:solidFill>
                  <a:schemeClr val="bg1"/>
                </a:solidFill>
                <a:latin typeface="Verdana"/>
                <a:ea typeface="Verdana"/>
                <a:cs typeface="Sans Serif Collection" panose="020B0502040504020204" pitchFamily="34" charset="0"/>
              </a:rPr>
              <a:t>Building Bridges: Strengthening Faith-Based Partnerships with Male Allies for Violence Prevention</a:t>
            </a:r>
            <a:endParaRPr lang="en-US" sz="4200" b="1">
              <a:solidFill>
                <a:schemeClr val="bg1"/>
              </a:solidFill>
              <a:latin typeface="Verdana" panose="020B0604030504040204" pitchFamily="34" charset="0"/>
              <a:ea typeface="Verdana" panose="020B0604030504040204" pitchFamily="34" charset="0"/>
              <a:cs typeface="Sans Serif Collection" panose="020B0502040504020204" pitchFamily="34" charset="0"/>
            </a:endParaRPr>
          </a:p>
        </p:txBody>
      </p:sp>
      <p:sp>
        <p:nvSpPr>
          <p:cNvPr id="3" name="Subtitle 2">
            <a:extLst>
              <a:ext uri="{FF2B5EF4-FFF2-40B4-BE49-F238E27FC236}">
                <a16:creationId xmlns:a16="http://schemas.microsoft.com/office/drawing/2014/main" id="{82B542CA-4DB3-28A8-5DF8-E971FF85E7DD}"/>
              </a:ext>
            </a:extLst>
          </p:cNvPr>
          <p:cNvSpPr>
            <a:spLocks noGrp="1"/>
          </p:cNvSpPr>
          <p:nvPr>
            <p:ph type="subTitle" idx="1"/>
          </p:nvPr>
        </p:nvSpPr>
        <p:spPr>
          <a:xfrm>
            <a:off x="2369389" y="4432666"/>
            <a:ext cx="6629400" cy="950217"/>
          </a:xfrm>
        </p:spPr>
        <p:txBody>
          <a:bodyPr vert="horz" lIns="91440" tIns="45720" rIns="91440" bIns="45720" rtlCol="0" anchor="t">
            <a:noAutofit/>
          </a:bodyPr>
          <a:lstStyle/>
          <a:p>
            <a:pPr defTabSz="416052">
              <a:lnSpc>
                <a:spcPct val="90000"/>
              </a:lnSpc>
              <a:spcBef>
                <a:spcPts val="910"/>
              </a:spcBef>
            </a:pPr>
            <a:endParaRPr lang="en-US" sz="1600" b="0" i="1" kern="1200" cap="all">
              <a:solidFill>
                <a:schemeClr val="tx1">
                  <a:lumMod val="50000"/>
                  <a:lumOff val="50000"/>
                </a:schemeClr>
              </a:solidFill>
              <a:latin typeface="Times New Roman" panose="02020603050405020304" pitchFamily="18" charset="0"/>
              <a:ea typeface="+mn-ea"/>
              <a:cs typeface="+mn-cs"/>
            </a:endParaRPr>
          </a:p>
          <a:p>
            <a:pPr defTabSz="416052">
              <a:lnSpc>
                <a:spcPct val="90000"/>
              </a:lnSpc>
              <a:spcBef>
                <a:spcPts val="910"/>
              </a:spcBef>
            </a:pPr>
            <a:endParaRPr lang="en-US" sz="1200" b="0" i="1" kern="1200" cap="all">
              <a:solidFill>
                <a:srgbClr val="002060"/>
              </a:solidFill>
              <a:latin typeface="Times New Roman" panose="02020603050405020304" pitchFamily="18" charset="0"/>
              <a:cs typeface="Times New Roman"/>
            </a:endParaRPr>
          </a:p>
          <a:p>
            <a:pPr algn="ctr" defTabSz="416052">
              <a:lnSpc>
                <a:spcPct val="90000"/>
              </a:lnSpc>
              <a:spcBef>
                <a:spcPts val="910"/>
              </a:spcBef>
            </a:pPr>
            <a:endParaRPr lang="en-US" sz="2000">
              <a:solidFill>
                <a:srgbClr val="CFD7EE"/>
              </a:solidFill>
              <a:latin typeface="Times New Roman"/>
              <a:cs typeface="Times New Roman"/>
            </a:endParaRPr>
          </a:p>
        </p:txBody>
      </p:sp>
      <p:sp>
        <p:nvSpPr>
          <p:cNvPr id="4" name="TextBox 3">
            <a:extLst>
              <a:ext uri="{FF2B5EF4-FFF2-40B4-BE49-F238E27FC236}">
                <a16:creationId xmlns:a16="http://schemas.microsoft.com/office/drawing/2014/main" id="{F5CF5EFF-232E-30AA-3AB8-466B8066AE6B}"/>
              </a:ext>
            </a:extLst>
          </p:cNvPr>
          <p:cNvSpPr txBox="1"/>
          <p:nvPr/>
        </p:nvSpPr>
        <p:spPr>
          <a:xfrm>
            <a:off x="1383271" y="3615851"/>
            <a:ext cx="9698628" cy="1338828"/>
          </a:xfrm>
          <a:prstGeom prst="rect">
            <a:avLst/>
          </a:prstGeom>
          <a:noFill/>
        </p:spPr>
        <p:txBody>
          <a:bodyPr wrap="square" lIns="91440" tIns="45720" rIns="91440" bIns="45720" rtlCol="0" anchor="t">
            <a:spAutoFit/>
          </a:bodyPr>
          <a:lstStyle/>
          <a:p>
            <a:pPr algn="ctr" defTabSz="416052">
              <a:lnSpc>
                <a:spcPct val="90000"/>
              </a:lnSpc>
              <a:spcBef>
                <a:spcPts val="874"/>
              </a:spcBef>
              <a:buClr>
                <a:schemeClr val="dk1"/>
              </a:buClr>
              <a:buSzPct val="91999"/>
            </a:pPr>
            <a:r>
              <a:rPr lang="en-US" kern="1200">
                <a:solidFill>
                  <a:srgbClr val="FFFFFF"/>
                </a:solidFill>
                <a:latin typeface="+mn-lt"/>
                <a:ea typeface="+mn-ea"/>
                <a:cs typeface="+mn-cs"/>
              </a:rPr>
              <a:t>This project was supported by Grant No. 15-OVW-22-GK-04007 awarded by the Office on Violence Against Women, U.S. Department of Justice. The opinions, findings, conclusions, and recommendations expressed in this publication/program/exhibition are those of the author(s) and do not necessarily reflect the views of the Department of Justice, Office on Violence Against Women.</a:t>
            </a:r>
            <a:endParaRPr lang="en-US"/>
          </a:p>
        </p:txBody>
      </p:sp>
    </p:spTree>
    <p:extLst>
      <p:ext uri="{BB962C8B-B14F-4D97-AF65-F5344CB8AC3E}">
        <p14:creationId xmlns:p14="http://schemas.microsoft.com/office/powerpoint/2010/main" val="433223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CE439-86A9-0E65-47F9-3F29425D920F}"/>
              </a:ext>
            </a:extLst>
          </p:cNvPr>
          <p:cNvSpPr>
            <a:spLocks noGrp="1"/>
          </p:cNvSpPr>
          <p:nvPr>
            <p:ph type="title"/>
          </p:nvPr>
        </p:nvSpPr>
        <p:spPr>
          <a:xfrm>
            <a:off x="1670176" y="738592"/>
            <a:ext cx="8956394" cy="1274980"/>
          </a:xfrm>
        </p:spPr>
        <p:txBody>
          <a:bodyPr>
            <a:normAutofit/>
          </a:bodyPr>
          <a:lstStyle/>
          <a:p>
            <a:pPr algn="ctr"/>
            <a:r>
              <a:rPr lang="en-US" sz="3200" b="1" i="0" u="none" strike="noStrike">
                <a:solidFill>
                  <a:schemeClr val="bg1"/>
                </a:solidFill>
                <a:effectLst/>
                <a:latin typeface="Times New Roman" panose="02020603050405020304" pitchFamily="18" charset="0"/>
              </a:rPr>
              <a:t> Best Practices and Key Considerations for Building Partnerships</a:t>
            </a:r>
            <a:endParaRPr lang="en-US" sz="3200">
              <a:solidFill>
                <a:schemeClr val="bg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20103BE-F546-3D97-4C73-6F33FD01A2AB}"/>
              </a:ext>
            </a:extLst>
          </p:cNvPr>
          <p:cNvSpPr>
            <a:spLocks noGrp="1"/>
          </p:cNvSpPr>
          <p:nvPr>
            <p:ph idx="1"/>
          </p:nvPr>
        </p:nvSpPr>
        <p:spPr>
          <a:xfrm>
            <a:off x="736428" y="2500705"/>
            <a:ext cx="11043093" cy="3625235"/>
          </a:xfrm>
        </p:spPr>
        <p:txBody>
          <a:bodyPr vert="horz" lIns="91440" tIns="45720" rIns="91440" bIns="45720" rtlCol="0" anchor="t">
            <a:normAutofit/>
          </a:bodyPr>
          <a:lstStyle/>
          <a:p>
            <a:pPr marL="0" indent="0">
              <a:buNone/>
            </a:pPr>
            <a:r>
              <a:rPr lang="en-US" sz="2000" b="1"/>
              <a:t>Steps to strengthen faith-based partnerships:</a:t>
            </a:r>
          </a:p>
          <a:p>
            <a:r>
              <a:rPr lang="en-US">
                <a:latin typeface="Calibri"/>
                <a:ea typeface="Calibri"/>
                <a:cs typeface="Calibri"/>
              </a:rPr>
              <a:t>Building trust </a:t>
            </a:r>
            <a:r>
              <a:rPr lang="en-US" u="sng">
                <a:latin typeface="Calibri"/>
                <a:ea typeface="Calibri"/>
                <a:cs typeface="Calibri"/>
              </a:rPr>
              <a:t>and</a:t>
            </a:r>
            <a:r>
              <a:rPr lang="en-US">
                <a:latin typeface="Calibri"/>
                <a:ea typeface="Calibri"/>
                <a:cs typeface="Calibri"/>
              </a:rPr>
              <a:t> rapport</a:t>
            </a:r>
          </a:p>
          <a:p>
            <a:r>
              <a:rPr lang="en-US">
                <a:latin typeface="Calibri"/>
                <a:ea typeface="Calibri"/>
                <a:cs typeface="Calibri"/>
              </a:rPr>
              <a:t>Checking bias and assumptions</a:t>
            </a:r>
          </a:p>
          <a:p>
            <a:r>
              <a:rPr lang="en-US">
                <a:latin typeface="Calibri"/>
                <a:ea typeface="Calibri"/>
                <a:cs typeface="Calibri"/>
              </a:rPr>
              <a:t>Having full and layered conversations about experience, insight, and injury</a:t>
            </a:r>
          </a:p>
          <a:p>
            <a:r>
              <a:rPr lang="en-US">
                <a:latin typeface="Calibri"/>
                <a:ea typeface="Calibri"/>
                <a:cs typeface="Calibri"/>
              </a:rPr>
              <a:t>Making the case – importance of diverse cultural and religious perspectives</a:t>
            </a:r>
          </a:p>
          <a:p>
            <a:r>
              <a:rPr lang="en-US">
                <a:latin typeface="Calibri"/>
                <a:ea typeface="Calibri"/>
                <a:cs typeface="Calibri"/>
              </a:rPr>
              <a:t>Promoting active participation and collaboration</a:t>
            </a:r>
          </a:p>
          <a:p>
            <a:r>
              <a:rPr lang="en-US">
                <a:latin typeface="Calibri"/>
                <a:ea typeface="Calibri"/>
                <a:cs typeface="Calibri"/>
              </a:rPr>
              <a:t>Do not assume that you can add men and boys at the end of your prevention planning efforts and that your efforts will automatically be nuanced or received well</a:t>
            </a:r>
          </a:p>
        </p:txBody>
      </p:sp>
    </p:spTree>
    <p:extLst>
      <p:ext uri="{BB962C8B-B14F-4D97-AF65-F5344CB8AC3E}">
        <p14:creationId xmlns:p14="http://schemas.microsoft.com/office/powerpoint/2010/main" val="1274543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9D9251C-86DE-C9FB-3D26-F36CCB81E485}"/>
              </a:ext>
            </a:extLst>
          </p:cNvPr>
          <p:cNvSpPr>
            <a:spLocks noGrp="1"/>
          </p:cNvSpPr>
          <p:nvPr>
            <p:ph type="title"/>
          </p:nvPr>
        </p:nvSpPr>
        <p:spPr>
          <a:xfrm>
            <a:off x="1333500" y="643467"/>
            <a:ext cx="9239250" cy="831942"/>
          </a:xfrm>
        </p:spPr>
        <p:txBody>
          <a:bodyPr>
            <a:normAutofit/>
          </a:bodyPr>
          <a:lstStyle/>
          <a:p>
            <a:pPr algn="ctr"/>
            <a:r>
              <a:rPr lang="en-US" b="1">
                <a:solidFill>
                  <a:schemeClr val="bg1"/>
                </a:solidFill>
                <a:latin typeface="Verdana"/>
                <a:ea typeface="Verdana"/>
                <a:cs typeface="Times New Roman"/>
              </a:rPr>
              <a:t>Jamerson Watson</a:t>
            </a:r>
            <a:endParaRPr lang="en-US" b="1">
              <a:solidFill>
                <a:schemeClr val="bg1"/>
              </a:solidFill>
              <a:latin typeface="Verdana" panose="020B0604030504040204" pitchFamily="34" charset="0"/>
              <a:ea typeface="Verdana" panose="020B0604030504040204" pitchFamily="34"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219AD9B1-8987-995C-A957-737D80980F3F}"/>
              </a:ext>
            </a:extLst>
          </p:cNvPr>
          <p:cNvSpPr>
            <a:spLocks noGrp="1"/>
          </p:cNvSpPr>
          <p:nvPr>
            <p:ph idx="1"/>
          </p:nvPr>
        </p:nvSpPr>
        <p:spPr>
          <a:xfrm>
            <a:off x="54296" y="2222092"/>
            <a:ext cx="11957190" cy="4147288"/>
          </a:xfrm>
        </p:spPr>
        <p:txBody>
          <a:bodyPr vert="horz" lIns="91440" tIns="45720" rIns="91440" bIns="45720" rtlCol="0" anchor="t">
            <a:normAutofit/>
          </a:bodyPr>
          <a:lstStyle/>
          <a:p>
            <a:pPr>
              <a:lnSpc>
                <a:spcPct val="110000"/>
              </a:lnSpc>
              <a:spcBef>
                <a:spcPts val="500"/>
              </a:spcBef>
            </a:pPr>
            <a:r>
              <a:rPr lang="en-US">
                <a:solidFill>
                  <a:srgbClr val="000000"/>
                </a:solidFill>
                <a:latin typeface="Calibri"/>
                <a:ea typeface="Calibri"/>
                <a:cs typeface="Arial"/>
              </a:rPr>
              <a:t>Jamerson is an anti-violence and housing justice advocate with over 20 years of experience supporting communities across the US. Jamerson is currently co-founder and principal at Liberation In Action, Inc, a consulting group that seeks to ensure liberation is at the forefront of all diversity, equity, and inclusion work. Using an anti-oppression framework, LIA offers consultation, training, and coaching to organizations, companies, and groups working toward a more just community.</a:t>
            </a:r>
            <a:endParaRPr lang="en-US">
              <a:latin typeface="Calibri"/>
              <a:ea typeface="Calibri"/>
              <a:cs typeface="Calibri"/>
            </a:endParaRPr>
          </a:p>
          <a:p>
            <a:pPr>
              <a:lnSpc>
                <a:spcPct val="110000"/>
              </a:lnSpc>
              <a:spcBef>
                <a:spcPts val="500"/>
              </a:spcBef>
            </a:pPr>
            <a:r>
              <a:rPr lang="en-US">
                <a:solidFill>
                  <a:srgbClr val="000000"/>
                </a:solidFill>
                <a:latin typeface="Calibri"/>
                <a:ea typeface="Calibri"/>
                <a:cs typeface="Arial"/>
              </a:rPr>
              <a:t>Prior to forming LIA, Jamerson was a Senior Program Manager at CSH, an organization working to advance solutions using housing as a platform to improve the lives of the most vulnerable people and build healthy communities. He has worked in the gender-based violence prevention field for two decades, including as the National Project Director for the Lethality Assessment Program (LAP) at the Maryland Network Against Domestic Violence, as the Program Director for the Sexually Exploited Minors Program at Bay Area Women Against Rape, and as the National Director for Transforming Communities (TC-TAT), a project of the Center for Domestic Peace, delivering TTA  to DV service providers in the US and its territories.  Jamerson has worked with several rape crisis centers, managed batterer intervention programs, supported housing programs, and provided training, technical assistance, and outreach for several organizations across the country.</a:t>
            </a:r>
            <a:endParaRPr lang="en-US">
              <a:latin typeface="Calibri"/>
              <a:ea typeface="Calibri"/>
              <a:cs typeface="Arial"/>
            </a:endParaRPr>
          </a:p>
        </p:txBody>
      </p:sp>
    </p:spTree>
    <p:extLst>
      <p:ext uri="{BB962C8B-B14F-4D97-AF65-F5344CB8AC3E}">
        <p14:creationId xmlns:p14="http://schemas.microsoft.com/office/powerpoint/2010/main" val="1457721991"/>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9D9251C-86DE-C9FB-3D26-F36CCB81E485}"/>
              </a:ext>
            </a:extLst>
          </p:cNvPr>
          <p:cNvSpPr>
            <a:spLocks noGrp="1"/>
          </p:cNvSpPr>
          <p:nvPr>
            <p:ph type="title"/>
          </p:nvPr>
        </p:nvSpPr>
        <p:spPr>
          <a:xfrm>
            <a:off x="8062103" y="6121241"/>
            <a:ext cx="25011212" cy="1185333"/>
          </a:xfrm>
        </p:spPr>
        <p:txBody>
          <a:bodyPr>
            <a:normAutofit/>
          </a:bodyPr>
          <a:lstStyle/>
          <a:p>
            <a:pPr algn="ctr"/>
            <a:r>
              <a:rPr lang="en-US">
                <a:solidFill>
                  <a:srgbClr val="EBEBEB"/>
                </a:solidFill>
                <a:latin typeface="Century Gothic"/>
                <a:ea typeface="Verdana"/>
                <a:cs typeface="Times New Roman"/>
              </a:rPr>
              <a:t>Rick</a:t>
            </a:r>
            <a:r>
              <a:rPr lang="en-US"/>
              <a:t> </a:t>
            </a:r>
            <a:r>
              <a:rPr lang="en-US" err="1"/>
              <a:t>Chamiec</a:t>
            </a:r>
            <a:r>
              <a:rPr lang="en-US"/>
              <a:t>-Case</a:t>
            </a:r>
            <a:endParaRPr lang="en-US">
              <a:solidFill>
                <a:schemeClr val="bg1"/>
              </a:solidFill>
              <a:latin typeface="Century Gothic" panose="020B0502020202020204"/>
              <a:ea typeface="Verdana"/>
              <a:cs typeface="Times New Roman"/>
            </a:endParaRPr>
          </a:p>
          <a:p>
            <a:pPr algn="ctr"/>
            <a:endParaRPr lang="en-US" b="1">
              <a:solidFill>
                <a:schemeClr val="bg1"/>
              </a:solidFill>
              <a:latin typeface="Verdana"/>
              <a:ea typeface="Verdana"/>
              <a:cs typeface="Times New Roman"/>
            </a:endParaRPr>
          </a:p>
        </p:txBody>
      </p:sp>
      <p:sp>
        <p:nvSpPr>
          <p:cNvPr id="4" name="Content Placeholder 2">
            <a:extLst>
              <a:ext uri="{FF2B5EF4-FFF2-40B4-BE49-F238E27FC236}">
                <a16:creationId xmlns:a16="http://schemas.microsoft.com/office/drawing/2014/main" id="{219AD9B1-8987-995C-A957-737D80980F3F}"/>
              </a:ext>
            </a:extLst>
          </p:cNvPr>
          <p:cNvSpPr>
            <a:spLocks noGrp="1"/>
          </p:cNvSpPr>
          <p:nvPr>
            <p:ph idx="1"/>
          </p:nvPr>
        </p:nvSpPr>
        <p:spPr>
          <a:xfrm>
            <a:off x="608118" y="2504306"/>
            <a:ext cx="11275006" cy="3625235"/>
          </a:xfrm>
        </p:spPr>
        <p:txBody>
          <a:bodyPr vert="horz" lIns="91440" tIns="45720" rIns="91440" bIns="45720" rtlCol="0" anchor="t">
            <a:noAutofit/>
          </a:bodyPr>
          <a:lstStyle/>
          <a:p>
            <a:r>
              <a:rPr lang="en-US">
                <a:latin typeface="Calibri"/>
                <a:ea typeface="Calibri"/>
                <a:cs typeface="Calibri"/>
              </a:rPr>
              <a:t>Rick </a:t>
            </a:r>
            <a:r>
              <a:rPr lang="en-US" err="1">
                <a:latin typeface="Calibri"/>
                <a:ea typeface="Calibri"/>
                <a:cs typeface="Calibri"/>
              </a:rPr>
              <a:t>Chamiec</a:t>
            </a:r>
            <a:r>
              <a:rPr lang="en-US">
                <a:latin typeface="Calibri"/>
                <a:ea typeface="Calibri"/>
                <a:cs typeface="Calibri"/>
              </a:rPr>
              <a:t>-Case serves as the Executive Assistant to the President and HR Manager at Sojourners. Rick has B.A. in philosophy from Wheaton College, a M.A.R. from Yale Divinity School, a M.S.W. from the School of Social Work at the University of Connecticut, and a Ph.D. in social work from Fordham University.</a:t>
            </a:r>
          </a:p>
          <a:p>
            <a:r>
              <a:rPr lang="en-US">
                <a:latin typeface="Calibri"/>
                <a:ea typeface="Calibri"/>
                <a:cs typeface="Calibri"/>
              </a:rPr>
              <a:t>Before coming to Sojourners, Rick was a consultant for faith-based nonprofit organizations for the past two years, and prior to that, he was the executive director of the North American Association of Christians in Social Work as well as the managing editor of </a:t>
            </a:r>
            <a:r>
              <a:rPr lang="en-US" i="1">
                <a:latin typeface="Calibri"/>
                <a:ea typeface="Calibri"/>
                <a:cs typeface="Calibri"/>
              </a:rPr>
              <a:t>Social Work and Christianity </a:t>
            </a:r>
            <a:r>
              <a:rPr lang="en-US">
                <a:latin typeface="Calibri"/>
                <a:ea typeface="Calibri"/>
                <a:cs typeface="Calibri"/>
              </a:rPr>
              <a:t>from 1997-2021. In the 1990s, Rick was senior vice president at ARI of Connecticut, which provides homes and jobs for people with disabilities. Rick has written and presented at conferences on various topics addressing the ethical integration of faith and social work and has research and scholarship interests in the areas of spirituality in the workplace and faith-based social services.</a:t>
            </a:r>
          </a:p>
          <a:p>
            <a:r>
              <a:rPr lang="en-US">
                <a:latin typeface="Calibri"/>
                <a:ea typeface="Calibri"/>
                <a:cs typeface="Calibri"/>
              </a:rPr>
              <a:t>Rick has been a co-leader of an interfaith group committed to refugee resettlement as well as a co-leader of an interfaith gun violence prevention committee of CONECT in the state of Connecticut. He is a lay leader at St. John’s Episcopal Church in Bridgeport, Conn.</a:t>
            </a:r>
          </a:p>
          <a:p>
            <a:endParaRPr lang="en-US"/>
          </a:p>
        </p:txBody>
      </p:sp>
      <p:sp>
        <p:nvSpPr>
          <p:cNvPr id="3" name="TextBox 2">
            <a:extLst>
              <a:ext uri="{FF2B5EF4-FFF2-40B4-BE49-F238E27FC236}">
                <a16:creationId xmlns:a16="http://schemas.microsoft.com/office/drawing/2014/main" id="{3B4EFBA4-2463-E306-F31A-0DB41B9B280D}"/>
              </a:ext>
            </a:extLst>
          </p:cNvPr>
          <p:cNvSpPr txBox="1"/>
          <p:nvPr/>
        </p:nvSpPr>
        <p:spPr>
          <a:xfrm>
            <a:off x="3417019" y="992037"/>
            <a:ext cx="703532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solidFill>
                  <a:schemeClr val="bg1"/>
                </a:solidFill>
                <a:latin typeface="Verdana"/>
                <a:ea typeface="+mn-lt"/>
                <a:cs typeface="+mn-lt"/>
              </a:rPr>
              <a:t>Rick </a:t>
            </a:r>
            <a:r>
              <a:rPr lang="en-US" sz="3600" b="1" err="1">
                <a:solidFill>
                  <a:schemeClr val="bg1"/>
                </a:solidFill>
                <a:latin typeface="Verdana"/>
                <a:ea typeface="+mn-lt"/>
                <a:cs typeface="+mn-lt"/>
              </a:rPr>
              <a:t>Chamiec</a:t>
            </a:r>
            <a:r>
              <a:rPr lang="en-US" sz="3600" b="1">
                <a:solidFill>
                  <a:schemeClr val="bg1"/>
                </a:solidFill>
                <a:latin typeface="Verdana"/>
                <a:ea typeface="+mn-lt"/>
                <a:cs typeface="+mn-lt"/>
              </a:rPr>
              <a:t>-Case</a:t>
            </a:r>
          </a:p>
        </p:txBody>
      </p:sp>
    </p:spTree>
    <p:extLst>
      <p:ext uri="{BB962C8B-B14F-4D97-AF65-F5344CB8AC3E}">
        <p14:creationId xmlns:p14="http://schemas.microsoft.com/office/powerpoint/2010/main" val="963095659"/>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9D9251C-86DE-C9FB-3D26-F36CCB81E485}"/>
              </a:ext>
            </a:extLst>
          </p:cNvPr>
          <p:cNvSpPr>
            <a:spLocks noGrp="1"/>
          </p:cNvSpPr>
          <p:nvPr>
            <p:ph type="title"/>
          </p:nvPr>
        </p:nvSpPr>
        <p:spPr>
          <a:xfrm>
            <a:off x="1333500" y="643467"/>
            <a:ext cx="9239250" cy="1185333"/>
          </a:xfrm>
        </p:spPr>
        <p:txBody>
          <a:bodyPr>
            <a:normAutofit fontScale="90000"/>
          </a:bodyPr>
          <a:lstStyle/>
          <a:p>
            <a:pPr algn="ctr"/>
            <a:r>
              <a:rPr lang="en-US" b="1" i="0" u="none" strike="noStrike">
                <a:solidFill>
                  <a:schemeClr val="bg1"/>
                </a:solidFill>
                <a:effectLst/>
                <a:latin typeface="Verdana" panose="020B0604030504040204" pitchFamily="34" charset="0"/>
                <a:ea typeface="Verdana" panose="020B0604030504040204" pitchFamily="34" charset="0"/>
              </a:rPr>
              <a:t>Insights from Male Allies: </a:t>
            </a:r>
            <a:br>
              <a:rPr lang="en-US" b="1" i="0" u="none" strike="noStrike">
                <a:solidFill>
                  <a:schemeClr val="bg1"/>
                </a:solidFill>
                <a:effectLst/>
                <a:latin typeface="Verdana" panose="020B0604030504040204" pitchFamily="34" charset="0"/>
                <a:ea typeface="Verdana" panose="020B0604030504040204" pitchFamily="34" charset="0"/>
              </a:rPr>
            </a:br>
            <a:r>
              <a:rPr lang="en-US" b="1" i="0" u="none" strike="noStrike">
                <a:solidFill>
                  <a:schemeClr val="bg1"/>
                </a:solidFill>
                <a:effectLst/>
                <a:latin typeface="Verdana" panose="020B0604030504040204" pitchFamily="34" charset="0"/>
                <a:ea typeface="Verdana" panose="020B0604030504040204" pitchFamily="34" charset="0"/>
              </a:rPr>
              <a:t>Personal Journey, Challenges, and Role</a:t>
            </a:r>
            <a:endParaRPr lang="en-US" b="1">
              <a:solidFill>
                <a:schemeClr val="bg1"/>
              </a:solidFill>
              <a:latin typeface="Verdana" panose="020B0604030504040204" pitchFamily="34" charset="0"/>
              <a:ea typeface="Verdana" panose="020B0604030504040204" pitchFamily="34"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219AD9B1-8987-995C-A957-737D80980F3F}"/>
              </a:ext>
            </a:extLst>
          </p:cNvPr>
          <p:cNvSpPr>
            <a:spLocks noGrp="1"/>
          </p:cNvSpPr>
          <p:nvPr>
            <p:ph idx="1"/>
          </p:nvPr>
        </p:nvSpPr>
        <p:spPr>
          <a:xfrm>
            <a:off x="906292" y="2294480"/>
            <a:ext cx="10601354" cy="3625235"/>
          </a:xfrm>
        </p:spPr>
        <p:txBody>
          <a:bodyPr vert="horz" lIns="91440" tIns="45720" rIns="91440" bIns="45720" rtlCol="0" anchor="t">
            <a:normAutofit/>
          </a:bodyPr>
          <a:lstStyle/>
          <a:p>
            <a:pPr marL="0" indent="0">
              <a:buNone/>
            </a:pPr>
            <a:r>
              <a:rPr lang="en-US" b="1">
                <a:solidFill>
                  <a:srgbClr val="1F1F1F"/>
                </a:solidFill>
                <a:latin typeface="Calibri"/>
                <a:ea typeface="Calibri"/>
                <a:cs typeface="Calibri"/>
              </a:rPr>
              <a:t>Discussion Questions</a:t>
            </a:r>
          </a:p>
          <a:p>
            <a:r>
              <a:rPr lang="en-US" sz="1800" b="0" i="0" u="none" strike="noStrike">
                <a:solidFill>
                  <a:srgbClr val="1F1F1F"/>
                </a:solidFill>
                <a:effectLst/>
                <a:latin typeface="Calibri"/>
                <a:ea typeface="Calibri"/>
                <a:cs typeface="Calibri"/>
              </a:rPr>
              <a:t>How would you describe your journey in </a:t>
            </a:r>
            <a:r>
              <a:rPr lang="en-US">
                <a:solidFill>
                  <a:srgbClr val="1F1F1F"/>
                </a:solidFill>
                <a:latin typeface="Calibri"/>
                <a:ea typeface="Calibri"/>
                <a:cs typeface="Calibri"/>
              </a:rPr>
              <a:t>intimate partner and gender-based violence</a:t>
            </a:r>
            <a:r>
              <a:rPr lang="en-US" sz="1800" b="0" i="0" u="none" strike="noStrike">
                <a:solidFill>
                  <a:srgbClr val="1F1F1F"/>
                </a:solidFill>
                <a:effectLst/>
                <a:latin typeface="Calibri"/>
                <a:ea typeface="Calibri"/>
                <a:cs typeface="Calibri"/>
              </a:rPr>
              <a:t> work?</a:t>
            </a:r>
            <a:endParaRPr lang="en-US">
              <a:solidFill>
                <a:srgbClr val="000000"/>
              </a:solidFill>
              <a:latin typeface="Calibri"/>
              <a:ea typeface="Calibri"/>
              <a:cs typeface="Calibri"/>
            </a:endParaRPr>
          </a:p>
          <a:p>
            <a:r>
              <a:rPr lang="en-US" sz="1800" b="0" i="0" u="none" strike="noStrike">
                <a:solidFill>
                  <a:srgbClr val="1F1F1F"/>
                </a:solidFill>
                <a:effectLst/>
                <a:latin typeface="Calibri" panose="020F0502020204030204" pitchFamily="34" charset="0"/>
              </a:rPr>
              <a:t>Can you share some challenges you've faced and lessons you've learned in your journey as a male ally, particularly in terms of personal growth and leadership?</a:t>
            </a:r>
            <a:endParaRPr lang="en-US">
              <a:solidFill>
                <a:srgbClr val="000000"/>
              </a:solidFill>
              <a:latin typeface="Calibri" panose="020F0502020204030204" pitchFamily="34" charset="0"/>
            </a:endParaRPr>
          </a:p>
          <a:p>
            <a:r>
              <a:rPr lang="en-US" sz="1800" b="0" i="0" u="none" strike="noStrike">
                <a:solidFill>
                  <a:srgbClr val="1F1F1F"/>
                </a:solidFill>
                <a:effectLst/>
                <a:latin typeface="Calibri"/>
                <a:cs typeface="Calibri"/>
              </a:rPr>
              <a:t>In your opinion, what does it mean to be a male ally?</a:t>
            </a:r>
            <a:r>
              <a:rPr lang="en-US">
                <a:solidFill>
                  <a:srgbClr val="1F1F1F"/>
                </a:solidFill>
                <a:latin typeface="Calibri"/>
                <a:cs typeface="Calibri"/>
              </a:rPr>
              <a:t> And is there different language that we could use to be more inclusive of men and boys in this work?</a:t>
            </a:r>
            <a:endParaRPr lang="en-US">
              <a:solidFill>
                <a:srgbClr val="1F1F1F"/>
              </a:solidFill>
              <a:latin typeface="Calibri" panose="020F0502020204030204" pitchFamily="34" charset="0"/>
              <a:cs typeface="Calibri"/>
            </a:endParaRPr>
          </a:p>
          <a:p>
            <a:r>
              <a:rPr lang="en-US" sz="1800" b="0" i="0" u="none" strike="noStrike">
                <a:solidFill>
                  <a:srgbClr val="1F1F1F"/>
                </a:solidFill>
                <a:effectLst/>
                <a:latin typeface="Calibri" panose="020F0502020204030204" pitchFamily="34" charset="0"/>
              </a:rPr>
              <a:t>What are the main functions you fulfill in your role as a male ally?</a:t>
            </a:r>
            <a:endParaRPr lang="en-US">
              <a:solidFill>
                <a:srgbClr val="000000"/>
              </a:solidFill>
              <a:latin typeface="Calibri" panose="020F0502020204030204" pitchFamily="34" charset="0"/>
            </a:endParaRPr>
          </a:p>
          <a:p>
            <a:r>
              <a:rPr lang="en-US" sz="1800" b="0" i="0" u="none" strike="noStrike">
                <a:solidFill>
                  <a:srgbClr val="1F1F1F"/>
                </a:solidFill>
                <a:effectLst/>
                <a:latin typeface="Calibri"/>
                <a:ea typeface="Calibri"/>
                <a:cs typeface="Calibri"/>
              </a:rPr>
              <a:t>Based on your experience, is there a lack of male </a:t>
            </a:r>
            <a:r>
              <a:rPr lang="en-US">
                <a:solidFill>
                  <a:srgbClr val="1F1F1F"/>
                </a:solidFill>
                <a:latin typeface="Calibri"/>
                <a:ea typeface="Calibri"/>
                <a:cs typeface="Calibri"/>
              </a:rPr>
              <a:t>voice</a:t>
            </a:r>
            <a:r>
              <a:rPr lang="en-US" sz="1800" b="0" i="0" u="none" strike="noStrike">
                <a:solidFill>
                  <a:srgbClr val="1F1F1F"/>
                </a:solidFill>
                <a:effectLst/>
                <a:latin typeface="Calibri"/>
                <a:ea typeface="Calibri"/>
                <a:cs typeface="Calibri"/>
              </a:rPr>
              <a:t> in discussions around violence prevention?</a:t>
            </a:r>
            <a:endParaRPr lang="en-US" sz="1800" b="0" i="0" u="none" strike="noStrike">
              <a:solidFill>
                <a:srgbClr val="000000"/>
              </a:solidFill>
              <a:effectLst/>
              <a:latin typeface="Calibri"/>
              <a:ea typeface="Calibri"/>
              <a:cs typeface="Calibri"/>
            </a:endParaRPr>
          </a:p>
        </p:txBody>
      </p:sp>
    </p:spTree>
    <p:extLst>
      <p:ext uri="{BB962C8B-B14F-4D97-AF65-F5344CB8AC3E}">
        <p14:creationId xmlns:p14="http://schemas.microsoft.com/office/powerpoint/2010/main" val="377049603"/>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9D9251C-86DE-C9FB-3D26-F36CCB81E485}"/>
              </a:ext>
            </a:extLst>
          </p:cNvPr>
          <p:cNvSpPr>
            <a:spLocks noGrp="1"/>
          </p:cNvSpPr>
          <p:nvPr>
            <p:ph type="title"/>
          </p:nvPr>
        </p:nvSpPr>
        <p:spPr>
          <a:xfrm>
            <a:off x="1333500" y="643467"/>
            <a:ext cx="9239250" cy="1185333"/>
          </a:xfrm>
        </p:spPr>
        <p:txBody>
          <a:bodyPr>
            <a:normAutofit fontScale="90000"/>
          </a:bodyPr>
          <a:lstStyle/>
          <a:p>
            <a:pPr algn="ctr"/>
            <a:r>
              <a:rPr lang="en-US" b="1" i="0" u="none" strike="noStrike">
                <a:solidFill>
                  <a:schemeClr val="bg1"/>
                </a:solidFill>
                <a:effectLst/>
                <a:latin typeface="Verdana" panose="020B0604030504040204" pitchFamily="34" charset="0"/>
                <a:ea typeface="Verdana" panose="020B0604030504040204" pitchFamily="34" charset="0"/>
              </a:rPr>
              <a:t>Insights from Male Allies: </a:t>
            </a:r>
            <a:br>
              <a:rPr lang="en-US" b="1" i="0" u="none" strike="noStrike">
                <a:solidFill>
                  <a:schemeClr val="bg1"/>
                </a:solidFill>
                <a:effectLst/>
                <a:latin typeface="Verdana" panose="020B0604030504040204" pitchFamily="34" charset="0"/>
                <a:ea typeface="Verdana" panose="020B0604030504040204" pitchFamily="34" charset="0"/>
              </a:rPr>
            </a:br>
            <a:r>
              <a:rPr lang="en-US" b="1" i="0" u="none" strike="noStrike">
                <a:solidFill>
                  <a:schemeClr val="bg1"/>
                </a:solidFill>
                <a:effectLst/>
                <a:latin typeface="Verdana" panose="020B0604030504040204" pitchFamily="34" charset="0"/>
                <a:ea typeface="Verdana" panose="020B0604030504040204" pitchFamily="34" charset="0"/>
              </a:rPr>
              <a:t>Practical Advice and Strategies</a:t>
            </a:r>
            <a:endParaRPr lang="en-US" b="1">
              <a:solidFill>
                <a:schemeClr val="bg1"/>
              </a:solidFill>
              <a:latin typeface="Verdana" panose="020B0604030504040204" pitchFamily="34" charset="0"/>
              <a:ea typeface="Verdana" panose="020B0604030504040204" pitchFamily="34"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219AD9B1-8987-995C-A957-737D80980F3F}"/>
              </a:ext>
            </a:extLst>
          </p:cNvPr>
          <p:cNvSpPr>
            <a:spLocks noGrp="1"/>
          </p:cNvSpPr>
          <p:nvPr>
            <p:ph idx="1"/>
          </p:nvPr>
        </p:nvSpPr>
        <p:spPr>
          <a:xfrm>
            <a:off x="928379" y="2438045"/>
            <a:ext cx="10601354" cy="3625235"/>
          </a:xfrm>
        </p:spPr>
        <p:txBody>
          <a:bodyPr vert="horz" lIns="91440" tIns="45720" rIns="91440" bIns="45720" rtlCol="0" anchor="t">
            <a:normAutofit/>
          </a:bodyPr>
          <a:lstStyle/>
          <a:p>
            <a:pPr marL="0" indent="0">
              <a:buNone/>
            </a:pPr>
            <a:r>
              <a:rPr lang="en-US" b="1">
                <a:solidFill>
                  <a:srgbClr val="1F1F1F"/>
                </a:solidFill>
                <a:latin typeface="Calibri"/>
                <a:cs typeface="Calibri"/>
              </a:rPr>
              <a:t>Discussion Questions</a:t>
            </a:r>
          </a:p>
          <a:p>
            <a:r>
              <a:rPr lang="en-US" sz="1800" b="0" i="0" u="none" strike="noStrike">
                <a:solidFill>
                  <a:srgbClr val="1F1F1F"/>
                </a:solidFill>
                <a:effectLst/>
                <a:latin typeface="Calibri"/>
                <a:cs typeface="Calibri"/>
              </a:rPr>
              <a:t>How does the concept of protection within faith gender norms influence the role of men and boys of faith in preventing gender-based violence?</a:t>
            </a:r>
            <a:r>
              <a:rPr lang="en-US">
                <a:solidFill>
                  <a:srgbClr val="1F1F1F"/>
                </a:solidFill>
                <a:latin typeface="Calibri"/>
                <a:cs typeface="Calibri"/>
              </a:rPr>
              <a:t> Can and should the concept of protection be incorporated into community-based prevention efforts when working with men and boys of faith?</a:t>
            </a:r>
            <a:endParaRPr lang="en-US">
              <a:latin typeface="Calibri"/>
              <a:cs typeface="Calibri"/>
            </a:endParaRPr>
          </a:p>
          <a:p>
            <a:r>
              <a:rPr lang="en-US" sz="1800" b="0" i="0" u="none" strike="noStrike">
                <a:solidFill>
                  <a:srgbClr val="1F1F1F"/>
                </a:solidFill>
                <a:effectLst/>
                <a:latin typeface="Calibri"/>
                <a:cs typeface="Calibri"/>
              </a:rPr>
              <a:t>How do you navigate the balance between having a male presence and ensuring female leadership isn't overshadowed in violence prevention initiatives?</a:t>
            </a:r>
            <a:endParaRPr lang="en-US" sz="1800" b="0" i="0" u="none" strike="noStrike">
              <a:solidFill>
                <a:srgbClr val="1F1F1F"/>
              </a:solidFill>
              <a:effectLst/>
              <a:latin typeface="Calibri"/>
              <a:ea typeface="Calibri"/>
              <a:cs typeface="Calibri"/>
            </a:endParaRPr>
          </a:p>
          <a:p>
            <a:r>
              <a:rPr lang="en-US" sz="1800" b="0" i="0" u="none" strike="noStrike">
                <a:solidFill>
                  <a:srgbClr val="1F1F1F"/>
                </a:solidFill>
                <a:effectLst/>
                <a:latin typeface="Calibri"/>
                <a:cs typeface="Calibri"/>
              </a:rPr>
              <a:t>What advice would you give to organizations seeking to establish connections with men and boys of faith?</a:t>
            </a:r>
            <a:r>
              <a:rPr lang="en-US">
                <a:solidFill>
                  <a:srgbClr val="1F1F1F"/>
                </a:solidFill>
                <a:latin typeface="Calibri"/>
                <a:cs typeface="Calibri"/>
              </a:rPr>
              <a:t> </a:t>
            </a:r>
            <a:endParaRPr lang="en-US">
              <a:solidFill>
                <a:srgbClr val="1F1F1F"/>
              </a:solidFill>
              <a:latin typeface="Calibri" panose="020F0502020204030204" pitchFamily="34" charset="0"/>
              <a:ea typeface="Calibri"/>
              <a:cs typeface="Calibri"/>
            </a:endParaRPr>
          </a:p>
        </p:txBody>
      </p:sp>
    </p:spTree>
    <p:extLst>
      <p:ext uri="{BB962C8B-B14F-4D97-AF65-F5344CB8AC3E}">
        <p14:creationId xmlns:p14="http://schemas.microsoft.com/office/powerpoint/2010/main" val="675947786"/>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9D9251C-86DE-C9FB-3D26-F36CCB81E485}"/>
              </a:ext>
            </a:extLst>
          </p:cNvPr>
          <p:cNvSpPr>
            <a:spLocks noGrp="1"/>
          </p:cNvSpPr>
          <p:nvPr>
            <p:ph type="title"/>
          </p:nvPr>
        </p:nvSpPr>
        <p:spPr>
          <a:xfrm>
            <a:off x="1333500" y="643467"/>
            <a:ext cx="9239250" cy="1185333"/>
          </a:xfrm>
        </p:spPr>
        <p:txBody>
          <a:bodyPr>
            <a:normAutofit fontScale="90000"/>
          </a:bodyPr>
          <a:lstStyle/>
          <a:p>
            <a:pPr algn="ctr"/>
            <a:r>
              <a:rPr lang="en-US" b="1" i="0" u="none" strike="noStrike">
                <a:solidFill>
                  <a:schemeClr val="bg1"/>
                </a:solidFill>
                <a:effectLst/>
                <a:latin typeface="Verdana" panose="020B0604030504040204" pitchFamily="34" charset="0"/>
                <a:ea typeface="Verdana" panose="020B0604030504040204" pitchFamily="34" charset="0"/>
              </a:rPr>
              <a:t>Insights from Male Allies: </a:t>
            </a:r>
            <a:br>
              <a:rPr lang="en-US" b="1" i="0" u="none" strike="noStrike">
                <a:solidFill>
                  <a:schemeClr val="bg1"/>
                </a:solidFill>
                <a:effectLst/>
                <a:latin typeface="Verdana" panose="020B0604030504040204" pitchFamily="34" charset="0"/>
                <a:ea typeface="Verdana" panose="020B0604030504040204" pitchFamily="34" charset="0"/>
              </a:rPr>
            </a:br>
            <a:r>
              <a:rPr lang="en-US" b="1" i="0" u="none" strike="noStrike">
                <a:solidFill>
                  <a:schemeClr val="bg1"/>
                </a:solidFill>
                <a:effectLst/>
                <a:latin typeface="Verdana" panose="020B0604030504040204" pitchFamily="34" charset="0"/>
                <a:ea typeface="Verdana" panose="020B0604030504040204" pitchFamily="34" charset="0"/>
              </a:rPr>
              <a:t>Practical Advice and Strategies</a:t>
            </a:r>
            <a:endParaRPr lang="en-US" b="1">
              <a:solidFill>
                <a:schemeClr val="bg1"/>
              </a:solidFill>
              <a:latin typeface="Verdana" panose="020B0604030504040204" pitchFamily="34" charset="0"/>
              <a:ea typeface="Verdana" panose="020B0604030504040204" pitchFamily="34"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219AD9B1-8987-995C-A957-737D80980F3F}"/>
              </a:ext>
            </a:extLst>
          </p:cNvPr>
          <p:cNvSpPr>
            <a:spLocks noGrp="1"/>
          </p:cNvSpPr>
          <p:nvPr>
            <p:ph idx="1"/>
          </p:nvPr>
        </p:nvSpPr>
        <p:spPr>
          <a:xfrm>
            <a:off x="928379" y="2438045"/>
            <a:ext cx="10601354" cy="3625235"/>
          </a:xfrm>
        </p:spPr>
        <p:txBody>
          <a:bodyPr vert="horz" lIns="91440" tIns="45720" rIns="91440" bIns="45720" rtlCol="0" anchor="t">
            <a:normAutofit/>
          </a:bodyPr>
          <a:lstStyle/>
          <a:p>
            <a:pPr marL="0" indent="0">
              <a:buNone/>
            </a:pPr>
            <a:r>
              <a:rPr lang="en-US" b="1">
                <a:solidFill>
                  <a:srgbClr val="1F1F1F"/>
                </a:solidFill>
                <a:latin typeface="Calibri"/>
                <a:cs typeface="Calibri"/>
              </a:rPr>
              <a:t>Discussion Questions</a:t>
            </a:r>
          </a:p>
          <a:p>
            <a:r>
              <a:rPr lang="en-US">
                <a:solidFill>
                  <a:srgbClr val="1F1F1F"/>
                </a:solidFill>
                <a:latin typeface="Calibri"/>
                <a:ea typeface="Calibri"/>
                <a:cs typeface="Calibri"/>
              </a:rPr>
              <a:t>What resources have been helpful to you? Would be helpful to other men and boys in this work or within our various faith communities?</a:t>
            </a:r>
          </a:p>
          <a:p>
            <a:pPr lvl="1">
              <a:buFont typeface="Courier New" charset="2"/>
              <a:buChar char="o"/>
            </a:pPr>
            <a:r>
              <a:rPr lang="en-US" sz="1800">
                <a:solidFill>
                  <a:srgbClr val="333333"/>
                </a:solidFill>
                <a:latin typeface="Segoe UI"/>
                <a:ea typeface="Calibri"/>
                <a:cs typeface="Segoe UI"/>
              </a:rPr>
              <a:t>For men and boys within faith communities?</a:t>
            </a:r>
            <a:endParaRPr lang="en-US" sz="1800">
              <a:solidFill>
                <a:srgbClr val="1F1F1F"/>
              </a:solidFill>
              <a:latin typeface="Calibri" panose="020F0502020204030204" pitchFamily="34" charset="0"/>
              <a:ea typeface="Calibri"/>
              <a:cs typeface="Calibri"/>
            </a:endParaRPr>
          </a:p>
          <a:p>
            <a:pPr lvl="1">
              <a:buFont typeface="Courier New" charset="2"/>
              <a:buChar char="o"/>
            </a:pPr>
            <a:r>
              <a:rPr lang="en-US" sz="1800">
                <a:solidFill>
                  <a:srgbClr val="333333"/>
                </a:solidFill>
                <a:latin typeface="Segoe UI"/>
                <a:ea typeface="Calibri"/>
                <a:cs typeface="Segoe UI"/>
              </a:rPr>
              <a:t> For women and girls in faith communities trying to engage men and boys?</a:t>
            </a:r>
            <a:endParaRPr lang="en-US" sz="1800">
              <a:solidFill>
                <a:srgbClr val="1F1F1F"/>
              </a:solidFill>
              <a:latin typeface="Calibri" panose="020F0502020204030204" pitchFamily="34" charset="0"/>
              <a:ea typeface="Calibri"/>
              <a:cs typeface="Calibri"/>
            </a:endParaRPr>
          </a:p>
          <a:p>
            <a:pPr lvl="1">
              <a:buFont typeface="Courier New" charset="2"/>
              <a:buChar char="o"/>
            </a:pPr>
            <a:r>
              <a:rPr lang="en-US" sz="1800">
                <a:solidFill>
                  <a:srgbClr val="333333"/>
                </a:solidFill>
                <a:latin typeface="Segoe UI"/>
                <a:ea typeface="Calibri"/>
                <a:cs typeface="Segoe UI"/>
              </a:rPr>
              <a:t> People outside of faith communities trying to engage men and boys?</a:t>
            </a:r>
            <a:endParaRPr lang="en-US" sz="1800">
              <a:solidFill>
                <a:srgbClr val="1F1F1F"/>
              </a:solidFill>
              <a:latin typeface="Calibri" panose="020F0502020204030204" pitchFamily="34" charset="0"/>
              <a:ea typeface="Calibri"/>
              <a:cs typeface="Calibri"/>
            </a:endParaRPr>
          </a:p>
        </p:txBody>
      </p:sp>
    </p:spTree>
    <p:extLst>
      <p:ext uri="{BB962C8B-B14F-4D97-AF65-F5344CB8AC3E}">
        <p14:creationId xmlns:p14="http://schemas.microsoft.com/office/powerpoint/2010/main" val="2552317089"/>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8" name="Rectangle 7">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1" name="Rectangle 10">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3" name="Rectangle 12">
            <a:extLst>
              <a:ext uri="{FF2B5EF4-FFF2-40B4-BE49-F238E27FC236}">
                <a16:creationId xmlns:a16="http://schemas.microsoft.com/office/drawing/2014/main" id="{02E8BD2A-4014-4DC6-A228-4ECE6A0AA6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14">
            <a:extLst>
              <a:ext uri="{FF2B5EF4-FFF2-40B4-BE49-F238E27FC236}">
                <a16:creationId xmlns:a16="http://schemas.microsoft.com/office/drawing/2014/main" id="{3896CA42-3323-41E5-B809-CD790B2AA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Freeform 5">
            <a:extLst>
              <a:ext uri="{FF2B5EF4-FFF2-40B4-BE49-F238E27FC236}">
                <a16:creationId xmlns:a16="http://schemas.microsoft.com/office/drawing/2014/main" id="{EA2FE539-0B6F-4FAE-A391-B46476F46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a:p>
        </p:txBody>
      </p:sp>
      <p:sp>
        <p:nvSpPr>
          <p:cNvPr id="26" name="Freeform: Shape 18">
            <a:extLst>
              <a:ext uri="{FF2B5EF4-FFF2-40B4-BE49-F238E27FC236}">
                <a16:creationId xmlns:a16="http://schemas.microsoft.com/office/drawing/2014/main" id="{BD5A14FB-50A2-4964-8B07-EE40D1CE0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US"/>
          </a:p>
        </p:txBody>
      </p:sp>
      <p:sp>
        <p:nvSpPr>
          <p:cNvPr id="27" name="Freeform 5">
            <a:extLst>
              <a:ext uri="{FF2B5EF4-FFF2-40B4-BE49-F238E27FC236}">
                <a16:creationId xmlns:a16="http://schemas.microsoft.com/office/drawing/2014/main" id="{FD63331C-DD2E-43D8-9511-B44EC057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a:extLst>
              <a:ext uri="{FF2B5EF4-FFF2-40B4-BE49-F238E27FC236}">
                <a16:creationId xmlns:a16="http://schemas.microsoft.com/office/drawing/2014/main" id="{5E9486CD-9D78-0A18-3D17-7B6139794911}"/>
              </a:ext>
            </a:extLst>
          </p:cNvPr>
          <p:cNvSpPr>
            <a:spLocks noGrp="1"/>
          </p:cNvSpPr>
          <p:nvPr>
            <p:ph type="title"/>
          </p:nvPr>
        </p:nvSpPr>
        <p:spPr>
          <a:xfrm>
            <a:off x="5345955" y="2241787"/>
            <a:ext cx="5777657" cy="3115260"/>
          </a:xfrm>
        </p:spPr>
        <p:txBody>
          <a:bodyPr vert="horz" lIns="91440" tIns="45720" rIns="91440" bIns="45720" rtlCol="0" anchor="ctr">
            <a:normAutofit fontScale="90000"/>
          </a:bodyPr>
          <a:lstStyle/>
          <a:p>
            <a:pPr algn="ctr"/>
            <a:r>
              <a:rPr lang="en-US" sz="7200"/>
              <a:t>Q&amp;A on Building Bridges</a:t>
            </a:r>
            <a:br>
              <a:rPr lang="en-US" sz="6600"/>
            </a:br>
            <a:br>
              <a:rPr lang="en-US" sz="6600"/>
            </a:br>
            <a:endParaRPr lang="en-US"/>
          </a:p>
        </p:txBody>
      </p:sp>
    </p:spTree>
    <p:extLst>
      <p:ext uri="{BB962C8B-B14F-4D97-AF65-F5344CB8AC3E}">
        <p14:creationId xmlns:p14="http://schemas.microsoft.com/office/powerpoint/2010/main" val="140285272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8" name="Rectangle 7">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1" name="Rectangle 10">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3" name="Rectangle 12">
            <a:extLst>
              <a:ext uri="{FF2B5EF4-FFF2-40B4-BE49-F238E27FC236}">
                <a16:creationId xmlns:a16="http://schemas.microsoft.com/office/drawing/2014/main" id="{02E8BD2A-4014-4DC6-A228-4ECE6A0AA6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14">
            <a:extLst>
              <a:ext uri="{FF2B5EF4-FFF2-40B4-BE49-F238E27FC236}">
                <a16:creationId xmlns:a16="http://schemas.microsoft.com/office/drawing/2014/main" id="{3896CA42-3323-41E5-B809-CD790B2AA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Freeform 5">
            <a:extLst>
              <a:ext uri="{FF2B5EF4-FFF2-40B4-BE49-F238E27FC236}">
                <a16:creationId xmlns:a16="http://schemas.microsoft.com/office/drawing/2014/main" id="{EA2FE539-0B6F-4FAE-A391-B46476F46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a:p>
        </p:txBody>
      </p:sp>
      <p:sp>
        <p:nvSpPr>
          <p:cNvPr id="26" name="Freeform: Shape 18">
            <a:extLst>
              <a:ext uri="{FF2B5EF4-FFF2-40B4-BE49-F238E27FC236}">
                <a16:creationId xmlns:a16="http://schemas.microsoft.com/office/drawing/2014/main" id="{BD5A14FB-50A2-4964-8B07-EE40D1CE0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US"/>
          </a:p>
        </p:txBody>
      </p:sp>
      <p:sp>
        <p:nvSpPr>
          <p:cNvPr id="27" name="Freeform 5">
            <a:extLst>
              <a:ext uri="{FF2B5EF4-FFF2-40B4-BE49-F238E27FC236}">
                <a16:creationId xmlns:a16="http://schemas.microsoft.com/office/drawing/2014/main" id="{FD63331C-DD2E-43D8-9511-B44EC057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a:extLst>
              <a:ext uri="{FF2B5EF4-FFF2-40B4-BE49-F238E27FC236}">
                <a16:creationId xmlns:a16="http://schemas.microsoft.com/office/drawing/2014/main" id="{5E9486CD-9D78-0A18-3D17-7B6139794911}"/>
              </a:ext>
            </a:extLst>
          </p:cNvPr>
          <p:cNvSpPr>
            <a:spLocks noGrp="1"/>
          </p:cNvSpPr>
          <p:nvPr>
            <p:ph type="title"/>
          </p:nvPr>
        </p:nvSpPr>
        <p:spPr>
          <a:xfrm>
            <a:off x="5688303" y="265004"/>
            <a:ext cx="5777657" cy="818217"/>
          </a:xfrm>
        </p:spPr>
        <p:txBody>
          <a:bodyPr vert="horz" lIns="91440" tIns="45720" rIns="91440" bIns="45720" rtlCol="0" anchor="ctr">
            <a:normAutofit fontScale="90000"/>
          </a:bodyPr>
          <a:lstStyle/>
          <a:p>
            <a:pPr algn="ctr"/>
            <a:r>
              <a:rPr lang="en-US" sz="3200"/>
              <a:t>Contact Information</a:t>
            </a:r>
            <a:br>
              <a:rPr lang="en-US" sz="6600"/>
            </a:br>
            <a:endParaRPr lang="en-US"/>
          </a:p>
        </p:txBody>
      </p:sp>
      <p:sp>
        <p:nvSpPr>
          <p:cNvPr id="3" name="TextBox 2">
            <a:extLst>
              <a:ext uri="{FF2B5EF4-FFF2-40B4-BE49-F238E27FC236}">
                <a16:creationId xmlns:a16="http://schemas.microsoft.com/office/drawing/2014/main" id="{66539486-4943-1A0A-A703-2F0A8F710B40}"/>
              </a:ext>
            </a:extLst>
          </p:cNvPr>
          <p:cNvSpPr txBox="1"/>
          <p:nvPr/>
        </p:nvSpPr>
        <p:spPr>
          <a:xfrm>
            <a:off x="5078609" y="1394554"/>
            <a:ext cx="6597372" cy="2585323"/>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solidFill>
                <a:latin typeface="Calibri"/>
                <a:ea typeface="Calibri"/>
                <a:cs typeface="Times New Roman"/>
              </a:rPr>
              <a:t>Jamerson Watson,  C</a:t>
            </a:r>
            <a:r>
              <a:rPr lang="en-US" dirty="0">
                <a:solidFill>
                  <a:schemeClr val="bg1"/>
                </a:solidFill>
                <a:latin typeface="Calibri"/>
                <a:ea typeface="Calibri"/>
                <a:cs typeface="Arial"/>
              </a:rPr>
              <a:t>o-Founder and Principal at Liberation In Action, Inc., </a:t>
            </a:r>
            <a:r>
              <a:rPr lang="en-US" dirty="0">
                <a:solidFill>
                  <a:schemeClr val="bg1"/>
                </a:solidFill>
                <a:latin typeface="Calibri"/>
                <a:ea typeface="+mn-lt"/>
                <a:cs typeface="+mn-lt"/>
                <a:hlinkClick r:id="rId4">
                  <a:extLst>
                    <a:ext uri="{A12FA001-AC4F-418D-AE19-62706E023703}">
                      <ahyp:hlinkClr xmlns:ahyp="http://schemas.microsoft.com/office/drawing/2018/hyperlinkcolor" val="tx"/>
                    </a:ext>
                  </a:extLst>
                </a:hlinkClick>
              </a:rPr>
              <a:t>jamerson.watson@gmail.com</a:t>
            </a:r>
            <a:endParaRPr lang="en-US" dirty="0">
              <a:solidFill>
                <a:schemeClr val="bg1"/>
              </a:solidFill>
              <a:latin typeface="Calibri"/>
              <a:ea typeface="Calibri"/>
              <a:cs typeface="Arial"/>
              <a:hlinkClick r:id="rId4">
                <a:extLst>
                  <a:ext uri="{A12FA001-AC4F-418D-AE19-62706E023703}">
                    <ahyp:hlinkClr xmlns:ahyp="http://schemas.microsoft.com/office/drawing/2018/hyperlinkcolor" val="tx"/>
                  </a:ext>
                </a:extLst>
              </a:hlinkClick>
            </a:endParaRPr>
          </a:p>
          <a:p>
            <a:endParaRPr lang="en-US">
              <a:solidFill>
                <a:schemeClr val="bg1"/>
              </a:solidFill>
              <a:latin typeface="Calibri"/>
              <a:ea typeface="Calibri"/>
              <a:cs typeface="Arial"/>
            </a:endParaRPr>
          </a:p>
          <a:p>
            <a:r>
              <a:rPr lang="en-US" dirty="0">
                <a:solidFill>
                  <a:schemeClr val="bg1"/>
                </a:solidFill>
                <a:latin typeface="Calibri"/>
                <a:ea typeface="Calibri"/>
                <a:cs typeface="Arial"/>
              </a:rPr>
              <a:t>Ayana Wallace Vieux, Training and Technical Assistance Manager, </a:t>
            </a:r>
            <a:r>
              <a:rPr lang="en-US" dirty="0">
                <a:solidFill>
                  <a:schemeClr val="bg1"/>
                </a:solidFill>
                <a:latin typeface="Calibri"/>
                <a:ea typeface="Calibri"/>
                <a:cs typeface="Arial"/>
                <a:hlinkClick r:id="rId5">
                  <a:extLst>
                    <a:ext uri="{A12FA001-AC4F-418D-AE19-62706E023703}">
                      <ahyp:hlinkClr xmlns:ahyp="http://schemas.microsoft.com/office/drawing/2018/hyperlinkcolor" val="tx"/>
                    </a:ext>
                  </a:extLst>
                </a:hlinkClick>
              </a:rPr>
              <a:t>awallace@ujimacommunity.org</a:t>
            </a:r>
            <a:endParaRPr lang="en-US" dirty="0">
              <a:solidFill>
                <a:schemeClr val="bg1"/>
              </a:solidFill>
              <a:latin typeface="Calibri"/>
              <a:ea typeface="Calibri"/>
              <a:cs typeface="Arial"/>
            </a:endParaRPr>
          </a:p>
          <a:p>
            <a:endParaRPr lang="en-US" dirty="0">
              <a:solidFill>
                <a:schemeClr val="bg1"/>
              </a:solidFill>
              <a:latin typeface="Calibri"/>
              <a:ea typeface="Calibri"/>
              <a:cs typeface="Arial"/>
            </a:endParaRPr>
          </a:p>
          <a:p>
            <a:r>
              <a:rPr lang="en-US" dirty="0">
                <a:solidFill>
                  <a:schemeClr val="bg1"/>
                </a:solidFill>
                <a:latin typeface="Calibri"/>
                <a:ea typeface="Calibri"/>
                <a:cs typeface="Arial"/>
              </a:rPr>
              <a:t>Sandy Ovalle, Campaigns &amp; Mobilizing Director, sovalle@sojo.net</a:t>
            </a:r>
          </a:p>
          <a:p>
            <a:endParaRPr lang="en-US">
              <a:solidFill>
                <a:schemeClr val="bg1"/>
              </a:solidFill>
              <a:latin typeface="Times New Roman"/>
              <a:cs typeface="Arial"/>
            </a:endParaRPr>
          </a:p>
          <a:p>
            <a:endParaRPr lang="en-US">
              <a:solidFill>
                <a:schemeClr val="bg1"/>
              </a:solidFill>
              <a:latin typeface="Times New Roman"/>
              <a:cs typeface="Arial"/>
            </a:endParaRPr>
          </a:p>
        </p:txBody>
      </p:sp>
    </p:spTree>
    <p:extLst>
      <p:ext uri="{BB962C8B-B14F-4D97-AF65-F5344CB8AC3E}">
        <p14:creationId xmlns:p14="http://schemas.microsoft.com/office/powerpoint/2010/main" val="163803194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85BF7-105E-80DE-9B89-EA8376A63489}"/>
              </a:ext>
            </a:extLst>
          </p:cNvPr>
          <p:cNvSpPr>
            <a:spLocks noGrp="1"/>
          </p:cNvSpPr>
          <p:nvPr>
            <p:ph type="title"/>
          </p:nvPr>
        </p:nvSpPr>
        <p:spPr/>
        <p:txBody>
          <a:bodyPr/>
          <a:lstStyle/>
          <a:p>
            <a:r>
              <a:rPr lang="en-US" dirty="0"/>
              <a:t>Additional Resources </a:t>
            </a:r>
          </a:p>
        </p:txBody>
      </p:sp>
      <p:sp>
        <p:nvSpPr>
          <p:cNvPr id="3" name="Content Placeholder 2">
            <a:extLst>
              <a:ext uri="{FF2B5EF4-FFF2-40B4-BE49-F238E27FC236}">
                <a16:creationId xmlns:a16="http://schemas.microsoft.com/office/drawing/2014/main" id="{B4F283CC-F437-B5BC-DF3F-B747506ACABA}"/>
              </a:ext>
            </a:extLst>
          </p:cNvPr>
          <p:cNvSpPr>
            <a:spLocks noGrp="1"/>
          </p:cNvSpPr>
          <p:nvPr>
            <p:ph idx="1"/>
          </p:nvPr>
        </p:nvSpPr>
        <p:spPr/>
        <p:txBody>
          <a:bodyPr vert="horz" lIns="91440" tIns="45720" rIns="91440" bIns="45720" rtlCol="0" anchor="t">
            <a:normAutofit/>
          </a:bodyPr>
          <a:lstStyle/>
          <a:p>
            <a:r>
              <a:rPr lang="en-US" dirty="0">
                <a:hlinkClick r:id="rId2"/>
              </a:rPr>
              <a:t>Religion and Domestic Resources by VAW</a:t>
            </a:r>
          </a:p>
          <a:p>
            <a:r>
              <a:rPr lang="en-US" dirty="0">
                <a:hlinkClick r:id="rId3"/>
              </a:rPr>
              <a:t>Resource Packet on Religion and Domestic Violence from NRCDV</a:t>
            </a:r>
            <a:endParaRPr lang="en-US">
              <a:hlinkClick r:id="rId3"/>
            </a:endParaRPr>
          </a:p>
          <a:p>
            <a:r>
              <a:rPr lang="en-US" dirty="0">
                <a:hlinkClick r:id="" action="ppaction://noaction"/>
              </a:rPr>
              <a:t>"Domestic Violence in Faith-based Settings" by Center for Domestic Peace</a:t>
            </a:r>
            <a:endParaRPr lang="en-US">
              <a:hlinkClick r:id="" action="ppaction://noaction"/>
            </a:endParaRPr>
          </a:p>
          <a:p>
            <a:r>
              <a:rPr lang="en-US" dirty="0">
                <a:hlinkClick r:id="rId4"/>
              </a:rPr>
              <a:t>"Creating Safe Faith Communities" by PCADV</a:t>
            </a:r>
            <a:endParaRPr lang="en-US">
              <a:hlinkClick r:id="rId4"/>
            </a:endParaRPr>
          </a:p>
          <a:p>
            <a:r>
              <a:rPr lang="en-US" dirty="0">
                <a:hlinkClick r:id="rId4"/>
              </a:rPr>
              <a:t>"Faith Communities Call to Action: Engaging Men &amp; Boys Toolkit" by PCADV</a:t>
            </a:r>
            <a:endParaRPr lang="en-US">
              <a:hlinkClick r:id="rId4"/>
            </a:endParaRPr>
          </a:p>
          <a:p>
            <a:r>
              <a:rPr lang="en-US" dirty="0">
                <a:hlinkClick r:id="rId5"/>
              </a:rPr>
              <a:t>"</a:t>
            </a:r>
            <a:r>
              <a:rPr lang="en-US" cap="all" dirty="0">
                <a:solidFill>
                  <a:srgbClr val="14395F"/>
                </a:solidFill>
                <a:hlinkClick r:id="rId5"/>
              </a:rPr>
              <a:t>THE POWER OF SEXUAL VIOLENCE PREVENTION IN FAITH COMMUNITIES</a:t>
            </a:r>
            <a:r>
              <a:rPr lang="en-US" dirty="0">
                <a:solidFill>
                  <a:srgbClr val="404040"/>
                </a:solidFill>
                <a:hlinkClick r:id="rId5"/>
              </a:rPr>
              <a:t>"</a:t>
            </a:r>
            <a:r>
              <a:rPr lang="en-US" dirty="0">
                <a:solidFill>
                  <a:srgbClr val="404040"/>
                </a:solidFill>
              </a:rPr>
              <a:t> by the National Sexual Assault Conference</a:t>
            </a:r>
            <a:endParaRPr lang="en-US" dirty="0"/>
          </a:p>
        </p:txBody>
      </p:sp>
    </p:spTree>
    <p:extLst>
      <p:ext uri="{BB962C8B-B14F-4D97-AF65-F5344CB8AC3E}">
        <p14:creationId xmlns:p14="http://schemas.microsoft.com/office/powerpoint/2010/main" val="1711963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37D7C-FD2C-F40A-D693-A51C5706EED7}"/>
              </a:ext>
            </a:extLst>
          </p:cNvPr>
          <p:cNvSpPr>
            <a:spLocks noGrp="1"/>
          </p:cNvSpPr>
          <p:nvPr>
            <p:ph type="title"/>
          </p:nvPr>
        </p:nvSpPr>
        <p:spPr>
          <a:xfrm>
            <a:off x="1517277" y="685800"/>
            <a:ext cx="9157446" cy="1456267"/>
          </a:xfrm>
        </p:spPr>
        <p:txBody>
          <a:bodyPr>
            <a:normAutofit/>
          </a:bodyPr>
          <a:lstStyle/>
          <a:p>
            <a:pPr algn="ctr"/>
            <a:r>
              <a:rPr lang="en-US" sz="5400" b="1">
                <a:solidFill>
                  <a:schemeClr val="bg1"/>
                </a:solidFill>
                <a:latin typeface="Times New Roman"/>
                <a:cs typeface="Times New Roman"/>
              </a:rPr>
              <a:t>Upcoming Opportunities </a:t>
            </a:r>
            <a:endParaRPr lang="en-US" sz="5400" b="1">
              <a:solidFill>
                <a:schemeClr val="bg1"/>
              </a:solidFill>
              <a:latin typeface="Times New Roman" panose="02020603050405020304" pitchFamily="18" charset="0"/>
              <a:cs typeface="Times New Roman" panose="02020603050405020304" pitchFamily="18" charset="0"/>
            </a:endParaRPr>
          </a:p>
        </p:txBody>
      </p:sp>
      <p:graphicFrame>
        <p:nvGraphicFramePr>
          <p:cNvPr id="20" name="Content Placeholder 2">
            <a:extLst>
              <a:ext uri="{FF2B5EF4-FFF2-40B4-BE49-F238E27FC236}">
                <a16:creationId xmlns:a16="http://schemas.microsoft.com/office/drawing/2014/main" id="{A9D84848-2714-49AC-FB43-8F3032DB92A5}"/>
              </a:ext>
            </a:extLst>
          </p:cNvPr>
          <p:cNvGraphicFramePr>
            <a:graphicFrameLocks noGrp="1"/>
          </p:cNvGraphicFramePr>
          <p:nvPr>
            <p:ph idx="1"/>
            <p:extLst>
              <p:ext uri="{D42A27DB-BD31-4B8C-83A1-F6EECF244321}">
                <p14:modId xmlns:p14="http://schemas.microsoft.com/office/powerpoint/2010/main" val="216860486"/>
              </p:ext>
            </p:extLst>
          </p:nvPr>
        </p:nvGraphicFramePr>
        <p:xfrm>
          <a:off x="1081213" y="2505178"/>
          <a:ext cx="9931787" cy="34777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8818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47A7D-C744-057C-DC6E-E3E1C5DF11EB}"/>
              </a:ext>
            </a:extLst>
          </p:cNvPr>
          <p:cNvSpPr>
            <a:spLocks noGrp="1"/>
          </p:cNvSpPr>
          <p:nvPr>
            <p:ph type="title"/>
          </p:nvPr>
        </p:nvSpPr>
        <p:spPr>
          <a:xfrm>
            <a:off x="1672539" y="858649"/>
            <a:ext cx="8761413" cy="706964"/>
          </a:xfrm>
        </p:spPr>
        <p:txBody>
          <a:bodyPr>
            <a:normAutofit/>
          </a:bodyPr>
          <a:lstStyle/>
          <a:p>
            <a:pPr algn="ctr"/>
            <a:r>
              <a:rPr lang="en-US" b="1">
                <a:solidFill>
                  <a:srgbClr val="EBEBEB"/>
                </a:solidFill>
                <a:latin typeface="Verdana"/>
                <a:ea typeface="Verdana"/>
                <a:cs typeface="Times New Roman"/>
              </a:rPr>
              <a:t>Our Presenters</a:t>
            </a:r>
            <a:endParaRPr lang="en-US" b="1">
              <a:solidFill>
                <a:srgbClr val="EBEBEB"/>
              </a:solidFill>
              <a:latin typeface="Verdana" panose="020B0604030504040204" pitchFamily="34" charset="0"/>
              <a:ea typeface="Verdana" panose="020B060403050404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3397E8BB-0325-1B1A-FFA7-9142B68CD819}"/>
              </a:ext>
            </a:extLst>
          </p:cNvPr>
          <p:cNvSpPr txBox="1"/>
          <p:nvPr/>
        </p:nvSpPr>
        <p:spPr>
          <a:xfrm>
            <a:off x="179951" y="2551846"/>
            <a:ext cx="8892871" cy="1500183"/>
          </a:xfrm>
          <a:prstGeom prst="rect">
            <a:avLst/>
          </a:prstGeom>
        </p:spPr>
        <p:txBody>
          <a:bodyPr vert="horz" lIns="91440" tIns="45720" rIns="91440" bIns="45720" rtlCol="0" anchor="ctr">
            <a:normAutofit/>
          </a:bodyPr>
          <a:lstStyle/>
          <a:p>
            <a:pPr defTabSz="288036">
              <a:spcBef>
                <a:spcPts val="630"/>
              </a:spcBef>
              <a:buClr>
                <a:schemeClr val="accent1"/>
              </a:buClr>
              <a:buSzPct val="80000"/>
            </a:pPr>
            <a:r>
              <a:rPr lang="en-US" b="1" kern="1200">
                <a:latin typeface="Verdana"/>
                <a:ea typeface="Verdana"/>
              </a:rPr>
              <a:t>Ayana Wallace Vieux, </a:t>
            </a:r>
            <a:r>
              <a:rPr lang="en-US" b="1">
                <a:latin typeface="Verdana"/>
                <a:ea typeface="Verdana"/>
              </a:rPr>
              <a:t>she/her, Ujima</a:t>
            </a:r>
            <a:r>
              <a:rPr lang="en-US" b="1" kern="1200">
                <a:latin typeface="Verdana"/>
                <a:ea typeface="Verdana"/>
              </a:rPr>
              <a:t> </a:t>
            </a:r>
          </a:p>
          <a:p>
            <a:pPr defTabSz="288036"/>
            <a:r>
              <a:rPr lang="en-US">
                <a:ea typeface="+mn-lt"/>
                <a:cs typeface="+mn-lt"/>
              </a:rPr>
              <a:t>Ayana is the Training and Technical Assistance Manager with Ujima, The National Center on Violence Against Women in the Black Community. Ujima is a nationally designated, culturally-specific resource center focused on Black women and girls and the Black community. </a:t>
            </a:r>
            <a:endParaRPr lang="en-US"/>
          </a:p>
          <a:p>
            <a:pPr defTabSz="288036">
              <a:spcBef>
                <a:spcPts val="630"/>
              </a:spcBef>
            </a:pPr>
            <a:endParaRPr lang="en-US" b="1">
              <a:latin typeface="Verdana" panose="020B060403050404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11D09189-25CF-2864-6C43-97640211D58C}"/>
              </a:ext>
            </a:extLst>
          </p:cNvPr>
          <p:cNvSpPr txBox="1"/>
          <p:nvPr/>
        </p:nvSpPr>
        <p:spPr>
          <a:xfrm>
            <a:off x="2731849" y="4147154"/>
            <a:ext cx="7012121" cy="2662267"/>
          </a:xfrm>
          <a:prstGeom prst="rect">
            <a:avLst/>
          </a:prstGeom>
          <a:noFill/>
        </p:spPr>
        <p:txBody>
          <a:bodyPr wrap="square" lIns="91440" tIns="45720" rIns="91440" bIns="45720" anchor="t">
            <a:spAutoFit/>
          </a:bodyPr>
          <a:lstStyle/>
          <a:p>
            <a:pPr defTabSz="576072">
              <a:spcAft>
                <a:spcPts val="600"/>
              </a:spcAft>
            </a:pPr>
            <a:r>
              <a:rPr lang="en-US" b="1" kern="1200">
                <a:latin typeface="Verdana"/>
                <a:ea typeface="Verdana"/>
              </a:rPr>
              <a:t>Sandy Ovalle Martinez, Sojourners -</a:t>
            </a:r>
            <a:r>
              <a:rPr lang="en-US" b="1">
                <a:latin typeface="Verdana"/>
                <a:ea typeface="Verdana"/>
              </a:rPr>
              <a:t> </a:t>
            </a:r>
            <a:endParaRPr lang="en-US" b="1" kern="1200">
              <a:latin typeface="Verdana"/>
              <a:ea typeface="Verdana"/>
            </a:endParaRPr>
          </a:p>
          <a:p>
            <a:pPr defTabSz="576072"/>
            <a:r>
              <a:rPr lang="en-US">
                <a:ea typeface="+mn-lt"/>
                <a:cs typeface="+mn-lt"/>
              </a:rPr>
              <a:t>Sandy is a table-setter and space-curator, rooting her work in the deep faith and strength of Chicanx and Latinx spiritual teachers. She is a native of Mexico City. A </a:t>
            </a:r>
            <a:r>
              <a:rPr lang="en-US" err="1">
                <a:ea typeface="+mn-lt"/>
                <a:cs typeface="+mn-lt"/>
              </a:rPr>
              <a:t>mujerista</a:t>
            </a:r>
            <a:r>
              <a:rPr lang="en-US">
                <a:ea typeface="+mn-lt"/>
                <a:cs typeface="+mn-lt"/>
              </a:rPr>
              <a:t> theologian and an organizer, she currently serves as the Director of Campaigns and Mobilizing for Sojourners in Washington, D.C., leading </a:t>
            </a:r>
            <a:r>
              <a:rPr lang="en-US" b="1">
                <a:ea typeface="+mn-lt"/>
                <a:cs typeface="+mn-lt"/>
                <a:hlinkClick r:id="rId3"/>
              </a:rPr>
              <a:t>SojoAction</a:t>
            </a:r>
            <a:r>
              <a:rPr lang="en-US">
                <a:ea typeface="+mn-lt"/>
                <a:cs typeface="+mn-lt"/>
              </a:rPr>
              <a:t>, the mobilizing arm of Sojourners.</a:t>
            </a:r>
            <a:endParaRPr lang="en-US"/>
          </a:p>
          <a:p>
            <a:pPr defTabSz="576072">
              <a:spcAft>
                <a:spcPts val="600"/>
              </a:spcAft>
            </a:pPr>
            <a:endParaRPr lang="en-US"/>
          </a:p>
        </p:txBody>
      </p:sp>
      <p:pic>
        <p:nvPicPr>
          <p:cNvPr id="6" name="Picture 5" descr="Ayana, a Black woman with locs, is smiling at the camera.">
            <a:extLst>
              <a:ext uri="{FF2B5EF4-FFF2-40B4-BE49-F238E27FC236}">
                <a16:creationId xmlns:a16="http://schemas.microsoft.com/office/drawing/2014/main" id="{59EA6134-59F2-32F8-0894-EC6FEFCCFD5E}"/>
              </a:ext>
            </a:extLst>
          </p:cNvPr>
          <p:cNvPicPr>
            <a:picLocks noChangeAspect="1"/>
          </p:cNvPicPr>
          <p:nvPr/>
        </p:nvPicPr>
        <p:blipFill>
          <a:blip r:embed="rId4"/>
          <a:stretch>
            <a:fillRect/>
          </a:stretch>
        </p:blipFill>
        <p:spPr>
          <a:xfrm>
            <a:off x="8933420" y="2261243"/>
            <a:ext cx="2039969" cy="2091728"/>
          </a:xfrm>
          <a:prstGeom prst="rect">
            <a:avLst/>
          </a:prstGeom>
        </p:spPr>
      </p:pic>
      <p:pic>
        <p:nvPicPr>
          <p:cNvPr id="7" name="Picture 6" descr="A person smiling at camera&#10;&#10;Description automatically generated">
            <a:extLst>
              <a:ext uri="{FF2B5EF4-FFF2-40B4-BE49-F238E27FC236}">
                <a16:creationId xmlns:a16="http://schemas.microsoft.com/office/drawing/2014/main" id="{80020DAE-AB1D-988C-7F1C-D3B0A9802EC7}"/>
              </a:ext>
            </a:extLst>
          </p:cNvPr>
          <p:cNvPicPr>
            <a:picLocks noChangeAspect="1"/>
          </p:cNvPicPr>
          <p:nvPr/>
        </p:nvPicPr>
        <p:blipFill>
          <a:blip r:embed="rId5"/>
          <a:stretch>
            <a:fillRect/>
          </a:stretch>
        </p:blipFill>
        <p:spPr>
          <a:xfrm>
            <a:off x="503275" y="4401879"/>
            <a:ext cx="1873104" cy="1890824"/>
          </a:xfrm>
          <a:prstGeom prst="rect">
            <a:avLst/>
          </a:prstGeom>
        </p:spPr>
      </p:pic>
    </p:spTree>
    <p:extLst>
      <p:ext uri="{BB962C8B-B14F-4D97-AF65-F5344CB8AC3E}">
        <p14:creationId xmlns:p14="http://schemas.microsoft.com/office/powerpoint/2010/main" val="3671887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47A7D-C744-057C-DC6E-E3E1C5DF11EB}"/>
              </a:ext>
            </a:extLst>
          </p:cNvPr>
          <p:cNvSpPr>
            <a:spLocks noGrp="1"/>
          </p:cNvSpPr>
          <p:nvPr>
            <p:ph type="title"/>
          </p:nvPr>
        </p:nvSpPr>
        <p:spPr>
          <a:xfrm>
            <a:off x="1672539" y="858649"/>
            <a:ext cx="8761413" cy="706964"/>
          </a:xfrm>
        </p:spPr>
        <p:txBody>
          <a:bodyPr>
            <a:normAutofit/>
          </a:bodyPr>
          <a:lstStyle/>
          <a:p>
            <a:pPr algn="ctr"/>
            <a:r>
              <a:rPr lang="en-US" b="1">
                <a:solidFill>
                  <a:srgbClr val="EBEBEB"/>
                </a:solidFill>
                <a:latin typeface="Verdana"/>
                <a:ea typeface="Verdana"/>
                <a:cs typeface="Times New Roman"/>
              </a:rPr>
              <a:t>Webinar Overview</a:t>
            </a:r>
            <a:endParaRPr lang="en-US"/>
          </a:p>
        </p:txBody>
      </p:sp>
      <p:sp>
        <p:nvSpPr>
          <p:cNvPr id="5" name="TextBox 4">
            <a:extLst>
              <a:ext uri="{FF2B5EF4-FFF2-40B4-BE49-F238E27FC236}">
                <a16:creationId xmlns:a16="http://schemas.microsoft.com/office/drawing/2014/main" id="{11D09189-25CF-2864-6C43-97640211D58C}"/>
              </a:ext>
            </a:extLst>
          </p:cNvPr>
          <p:cNvSpPr txBox="1"/>
          <p:nvPr/>
        </p:nvSpPr>
        <p:spPr>
          <a:xfrm>
            <a:off x="650482" y="2380301"/>
            <a:ext cx="9794577" cy="5201424"/>
          </a:xfrm>
          <a:prstGeom prst="rect">
            <a:avLst/>
          </a:prstGeom>
          <a:noFill/>
        </p:spPr>
        <p:txBody>
          <a:bodyPr wrap="square" lIns="91440" tIns="45720" rIns="91440" bIns="45720" anchor="t">
            <a:spAutoFit/>
          </a:bodyPr>
          <a:lstStyle/>
          <a:p>
            <a:pPr defTabSz="576072">
              <a:spcAft>
                <a:spcPts val="600"/>
              </a:spcAft>
            </a:pPr>
            <a:r>
              <a:rPr lang="en-US">
                <a:latin typeface="Verdana"/>
                <a:ea typeface="Verdana"/>
              </a:rPr>
              <a:t>Our Objectives:</a:t>
            </a:r>
            <a:endParaRPr lang="en-US"/>
          </a:p>
          <a:p>
            <a:pPr marL="285750" indent="-285750" defTabSz="576072">
              <a:lnSpc>
                <a:spcPct val="150000"/>
              </a:lnSpc>
              <a:spcAft>
                <a:spcPts val="600"/>
              </a:spcAft>
              <a:buFont typeface="Arial"/>
              <a:buChar char="•"/>
            </a:pPr>
            <a:r>
              <a:rPr lang="en-US">
                <a:latin typeface="Verdana"/>
                <a:ea typeface="Verdana"/>
              </a:rPr>
              <a:t>To underscore the importance of relationship building with male allies from the field and interfaith communities when doing prevention work.</a:t>
            </a:r>
          </a:p>
          <a:p>
            <a:pPr marL="285750" indent="-285750" defTabSz="576072">
              <a:lnSpc>
                <a:spcPct val="150000"/>
              </a:lnSpc>
              <a:spcAft>
                <a:spcPts val="600"/>
              </a:spcAft>
              <a:buFont typeface="Arial"/>
              <a:buChar char="•"/>
            </a:pPr>
            <a:r>
              <a:rPr lang="en-US">
                <a:latin typeface="Verdana"/>
                <a:ea typeface="Verdana"/>
              </a:rPr>
              <a:t>To highlight best practices and key considerations to partnership and allyship building.</a:t>
            </a:r>
          </a:p>
          <a:p>
            <a:pPr marL="285750" indent="-285750" defTabSz="576072">
              <a:lnSpc>
                <a:spcPct val="150000"/>
              </a:lnSpc>
              <a:spcAft>
                <a:spcPts val="600"/>
              </a:spcAft>
              <a:buFont typeface="Arial"/>
              <a:buChar char="•"/>
            </a:pPr>
            <a:r>
              <a:rPr lang="en-US">
                <a:latin typeface="Verdana"/>
                <a:ea typeface="Verdana"/>
              </a:rPr>
              <a:t>To hear directly from male allies and gain perspective about engagement strategies, challenges when engaging men, and their respective journeys in prevention work. </a:t>
            </a:r>
          </a:p>
          <a:p>
            <a:pPr marL="285750" indent="-285750" defTabSz="576072">
              <a:lnSpc>
                <a:spcPct val="150000"/>
              </a:lnSpc>
              <a:spcAft>
                <a:spcPts val="600"/>
              </a:spcAft>
              <a:buFont typeface="Arial"/>
              <a:buChar char="•"/>
            </a:pPr>
            <a:endParaRPr lang="en-US">
              <a:latin typeface="Verdana"/>
              <a:ea typeface="Verdana"/>
            </a:endParaRPr>
          </a:p>
          <a:p>
            <a:pPr marL="285750" indent="-285750" defTabSz="576072">
              <a:lnSpc>
                <a:spcPct val="150000"/>
              </a:lnSpc>
              <a:spcAft>
                <a:spcPts val="600"/>
              </a:spcAft>
              <a:buFont typeface="Arial"/>
              <a:buChar char="•"/>
            </a:pPr>
            <a:endParaRPr lang="en-US">
              <a:latin typeface="Verdana"/>
              <a:ea typeface="Verdana"/>
            </a:endParaRPr>
          </a:p>
          <a:p>
            <a:pPr defTabSz="576072">
              <a:spcAft>
                <a:spcPts val="600"/>
              </a:spcAft>
            </a:pPr>
            <a:endParaRPr lang="en-US" b="1">
              <a:latin typeface="Verdana"/>
              <a:ea typeface="Verdana"/>
            </a:endParaRPr>
          </a:p>
          <a:p>
            <a:pPr defTabSz="576072">
              <a:spcAft>
                <a:spcPts val="600"/>
              </a:spcAft>
            </a:pPr>
            <a:endParaRPr lang="en-US"/>
          </a:p>
        </p:txBody>
      </p:sp>
    </p:spTree>
    <p:extLst>
      <p:ext uri="{BB962C8B-B14F-4D97-AF65-F5344CB8AC3E}">
        <p14:creationId xmlns:p14="http://schemas.microsoft.com/office/powerpoint/2010/main" val="1686938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a:p>
        </p:txBody>
      </p:sp>
      <p:sp>
        <p:nvSpPr>
          <p:cNvPr id="29"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31" name="Freeform: Shape 30">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txBody>
          <a:bodyPr/>
          <a:lstStyle/>
          <a:p>
            <a:endParaRPr lang="en-US"/>
          </a:p>
        </p:txBody>
      </p:sp>
      <p:sp>
        <p:nvSpPr>
          <p:cNvPr id="33"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sp>
        <p:nvSpPr>
          <p:cNvPr id="2" name="Title 1">
            <a:extLst>
              <a:ext uri="{FF2B5EF4-FFF2-40B4-BE49-F238E27FC236}">
                <a16:creationId xmlns:a16="http://schemas.microsoft.com/office/drawing/2014/main" id="{5D929992-50CE-3A6B-76AB-EFB98D9834D2}"/>
              </a:ext>
            </a:extLst>
          </p:cNvPr>
          <p:cNvSpPr>
            <a:spLocks noGrp="1"/>
          </p:cNvSpPr>
          <p:nvPr>
            <p:ph type="title"/>
          </p:nvPr>
        </p:nvSpPr>
        <p:spPr>
          <a:xfrm>
            <a:off x="955733" y="1320981"/>
            <a:ext cx="3342442" cy="4596794"/>
          </a:xfrm>
        </p:spPr>
        <p:txBody>
          <a:bodyPr anchor="ctr">
            <a:normAutofit/>
          </a:bodyPr>
          <a:lstStyle/>
          <a:p>
            <a:r>
              <a:rPr lang="en-US" sz="4000" b="1">
                <a:solidFill>
                  <a:srgbClr val="EBEBEB"/>
                </a:solidFill>
              </a:rPr>
              <a:t>What does it mean to build bridges with male faith allies? </a:t>
            </a:r>
            <a:br>
              <a:rPr lang="en-US" sz="4000" b="1">
                <a:solidFill>
                  <a:srgbClr val="EBEBEB"/>
                </a:solidFill>
              </a:rPr>
            </a:br>
            <a:endParaRPr lang="en-US" sz="4000" b="1">
              <a:solidFill>
                <a:srgbClr val="EBEBEB"/>
              </a:solidFill>
            </a:endParaRPr>
          </a:p>
        </p:txBody>
      </p:sp>
      <p:pic>
        <p:nvPicPr>
          <p:cNvPr id="5" name="Google Shape;191;p3">
            <a:extLst>
              <a:ext uri="{FF2B5EF4-FFF2-40B4-BE49-F238E27FC236}">
                <a16:creationId xmlns:a16="http://schemas.microsoft.com/office/drawing/2014/main" id="{D6F9DD3B-1868-C47D-5BF5-8913F9CAF9F9}"/>
              </a:ext>
            </a:extLst>
          </p:cNvPr>
          <p:cNvPicPr preferRelativeResize="0"/>
          <p:nvPr/>
        </p:nvPicPr>
        <p:blipFill>
          <a:blip r:embed="rId3">
            <a:alphaModFix/>
          </a:blip>
          <a:stretch>
            <a:fillRect/>
          </a:stretch>
        </p:blipFill>
        <p:spPr>
          <a:xfrm>
            <a:off x="7273350" y="445575"/>
            <a:ext cx="1499090" cy="1600772"/>
          </a:xfrm>
          <a:prstGeom prst="rect">
            <a:avLst/>
          </a:prstGeom>
          <a:noFill/>
          <a:ln>
            <a:noFill/>
          </a:ln>
        </p:spPr>
      </p:pic>
      <p:pic>
        <p:nvPicPr>
          <p:cNvPr id="6" name="Google Shape;185;p3">
            <a:extLst>
              <a:ext uri="{FF2B5EF4-FFF2-40B4-BE49-F238E27FC236}">
                <a16:creationId xmlns:a16="http://schemas.microsoft.com/office/drawing/2014/main" id="{FD8D912D-CC98-8516-3C9D-6EDAAEA5BEDF}"/>
              </a:ext>
            </a:extLst>
          </p:cNvPr>
          <p:cNvPicPr preferRelativeResize="0"/>
          <p:nvPr/>
        </p:nvPicPr>
        <p:blipFill>
          <a:blip r:embed="rId4">
            <a:alphaModFix/>
          </a:blip>
          <a:stretch>
            <a:fillRect/>
          </a:stretch>
        </p:blipFill>
        <p:spPr>
          <a:xfrm>
            <a:off x="6722358" y="3708649"/>
            <a:ext cx="1922771" cy="1189031"/>
          </a:xfrm>
          <a:prstGeom prst="rect">
            <a:avLst/>
          </a:prstGeom>
          <a:noFill/>
          <a:ln>
            <a:noFill/>
          </a:ln>
        </p:spPr>
      </p:pic>
      <p:pic>
        <p:nvPicPr>
          <p:cNvPr id="7" name="Google Shape;187;p3">
            <a:extLst>
              <a:ext uri="{FF2B5EF4-FFF2-40B4-BE49-F238E27FC236}">
                <a16:creationId xmlns:a16="http://schemas.microsoft.com/office/drawing/2014/main" id="{DB47F9B1-FC06-8824-E89E-A9273865268C}"/>
              </a:ext>
            </a:extLst>
          </p:cNvPr>
          <p:cNvPicPr preferRelativeResize="0"/>
          <p:nvPr/>
        </p:nvPicPr>
        <p:blipFill>
          <a:blip r:embed="rId5">
            <a:alphaModFix/>
          </a:blip>
          <a:stretch>
            <a:fillRect/>
          </a:stretch>
        </p:blipFill>
        <p:spPr>
          <a:xfrm>
            <a:off x="9771893" y="3380042"/>
            <a:ext cx="1600915" cy="1388345"/>
          </a:xfrm>
          <a:prstGeom prst="rect">
            <a:avLst/>
          </a:prstGeom>
          <a:noFill/>
          <a:ln>
            <a:noFill/>
          </a:ln>
        </p:spPr>
      </p:pic>
      <p:pic>
        <p:nvPicPr>
          <p:cNvPr id="8" name="Google Shape;188;p3">
            <a:extLst>
              <a:ext uri="{FF2B5EF4-FFF2-40B4-BE49-F238E27FC236}">
                <a16:creationId xmlns:a16="http://schemas.microsoft.com/office/drawing/2014/main" id="{17DF54BD-1F36-80C6-C83D-025E9FDEE320}"/>
              </a:ext>
            </a:extLst>
          </p:cNvPr>
          <p:cNvPicPr preferRelativeResize="0"/>
          <p:nvPr/>
        </p:nvPicPr>
        <p:blipFill rotWithShape="1">
          <a:blip r:embed="rId6">
            <a:alphaModFix/>
          </a:blip>
          <a:srcRect l="9330" t="3711" r="6639" b="5574"/>
          <a:stretch/>
        </p:blipFill>
        <p:spPr>
          <a:xfrm>
            <a:off x="5430941" y="1548578"/>
            <a:ext cx="1583230" cy="1600773"/>
          </a:xfrm>
          <a:prstGeom prst="rect">
            <a:avLst/>
          </a:prstGeom>
          <a:noFill/>
          <a:ln>
            <a:noFill/>
          </a:ln>
        </p:spPr>
      </p:pic>
      <p:pic>
        <p:nvPicPr>
          <p:cNvPr id="9" name="Google Shape;189;p3">
            <a:extLst>
              <a:ext uri="{FF2B5EF4-FFF2-40B4-BE49-F238E27FC236}">
                <a16:creationId xmlns:a16="http://schemas.microsoft.com/office/drawing/2014/main" id="{C4822CA4-766F-1446-797C-4BA26C436C35}"/>
              </a:ext>
            </a:extLst>
          </p:cNvPr>
          <p:cNvPicPr preferRelativeResize="0"/>
          <p:nvPr/>
        </p:nvPicPr>
        <p:blipFill>
          <a:blip r:embed="rId7">
            <a:alphaModFix/>
          </a:blip>
          <a:stretch>
            <a:fillRect/>
          </a:stretch>
        </p:blipFill>
        <p:spPr>
          <a:xfrm>
            <a:off x="8208560" y="2559903"/>
            <a:ext cx="2529949" cy="337368"/>
          </a:xfrm>
          <a:prstGeom prst="rect">
            <a:avLst/>
          </a:prstGeom>
          <a:noFill/>
          <a:ln>
            <a:noFill/>
          </a:ln>
        </p:spPr>
      </p:pic>
      <p:pic>
        <p:nvPicPr>
          <p:cNvPr id="10" name="Google Shape;190;p3">
            <a:extLst>
              <a:ext uri="{FF2B5EF4-FFF2-40B4-BE49-F238E27FC236}">
                <a16:creationId xmlns:a16="http://schemas.microsoft.com/office/drawing/2014/main" id="{FD30DC50-1806-D170-E04B-AA2DA8238D2F}"/>
              </a:ext>
            </a:extLst>
          </p:cNvPr>
          <p:cNvPicPr preferRelativeResize="0"/>
          <p:nvPr/>
        </p:nvPicPr>
        <p:blipFill>
          <a:blip r:embed="rId8">
            <a:alphaModFix/>
          </a:blip>
          <a:stretch>
            <a:fillRect/>
          </a:stretch>
        </p:blipFill>
        <p:spPr>
          <a:xfrm>
            <a:off x="9473535" y="5170552"/>
            <a:ext cx="1782906" cy="976072"/>
          </a:xfrm>
          <a:prstGeom prst="rect">
            <a:avLst/>
          </a:prstGeom>
          <a:noFill/>
          <a:ln>
            <a:noFill/>
          </a:ln>
        </p:spPr>
      </p:pic>
      <p:pic>
        <p:nvPicPr>
          <p:cNvPr id="11" name="Picture 4" descr="Image preview">
            <a:extLst>
              <a:ext uri="{FF2B5EF4-FFF2-40B4-BE49-F238E27FC236}">
                <a16:creationId xmlns:a16="http://schemas.microsoft.com/office/drawing/2014/main" id="{8A631CA2-0AB6-7B3A-EE38-95D66BB54348}"/>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17500" r="3959" b="17500"/>
          <a:stretch/>
        </p:blipFill>
        <p:spPr bwMode="auto">
          <a:xfrm>
            <a:off x="9248997" y="695297"/>
            <a:ext cx="2231981" cy="11329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close up of a logo&#10;&#10;Description automatically generated">
            <a:extLst>
              <a:ext uri="{FF2B5EF4-FFF2-40B4-BE49-F238E27FC236}">
                <a16:creationId xmlns:a16="http://schemas.microsoft.com/office/drawing/2014/main" id="{017C7C02-B458-8EFB-5697-08953E105BA8}"/>
              </a:ext>
            </a:extLst>
          </p:cNvPr>
          <p:cNvPicPr>
            <a:picLocks noChangeAspect="1"/>
          </p:cNvPicPr>
          <p:nvPr/>
        </p:nvPicPr>
        <p:blipFill>
          <a:blip r:embed="rId10"/>
          <a:stretch>
            <a:fillRect/>
          </a:stretch>
        </p:blipFill>
        <p:spPr>
          <a:xfrm>
            <a:off x="5944571" y="5427852"/>
            <a:ext cx="2356629" cy="718772"/>
          </a:xfrm>
          <a:prstGeom prst="rect">
            <a:avLst/>
          </a:prstGeom>
        </p:spPr>
      </p:pic>
    </p:spTree>
    <p:extLst>
      <p:ext uri="{BB962C8B-B14F-4D97-AF65-F5344CB8AC3E}">
        <p14:creationId xmlns:p14="http://schemas.microsoft.com/office/powerpoint/2010/main" val="1579146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a:p>
        </p:txBody>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txBody>
          <a:bodyPr/>
          <a:lstStyle/>
          <a:p>
            <a:endParaRPr lang="en-US"/>
          </a:p>
        </p:txBody>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sp>
        <p:nvSpPr>
          <p:cNvPr id="2" name="Title 1">
            <a:extLst>
              <a:ext uri="{FF2B5EF4-FFF2-40B4-BE49-F238E27FC236}">
                <a16:creationId xmlns:a16="http://schemas.microsoft.com/office/drawing/2014/main" id="{B8C513C8-9509-F27F-4EC7-6D509B6A4515}"/>
              </a:ext>
            </a:extLst>
          </p:cNvPr>
          <p:cNvSpPr>
            <a:spLocks noGrp="1"/>
          </p:cNvSpPr>
          <p:nvPr>
            <p:ph type="title"/>
          </p:nvPr>
        </p:nvSpPr>
        <p:spPr>
          <a:xfrm>
            <a:off x="994087" y="1130603"/>
            <a:ext cx="3342442" cy="4596794"/>
          </a:xfrm>
        </p:spPr>
        <p:txBody>
          <a:bodyPr anchor="ctr">
            <a:normAutofit/>
          </a:bodyPr>
          <a:lstStyle/>
          <a:p>
            <a:r>
              <a:rPr lang="en-US" sz="3200" b="1" i="0" u="none" strike="noStrike">
                <a:solidFill>
                  <a:srgbClr val="EBEBEB"/>
                </a:solidFill>
                <a:effectLst/>
                <a:latin typeface="Times New Roman"/>
                <a:cs typeface="Times New Roman"/>
              </a:rPr>
              <a:t>Groundwork for Relationships</a:t>
            </a:r>
            <a:endParaRPr lang="en-US" sz="3200">
              <a:solidFill>
                <a:srgbClr val="EBEBEB"/>
              </a:solidFill>
              <a:latin typeface="Times New Roman"/>
              <a:cs typeface="Times New Roman"/>
            </a:endParaRPr>
          </a:p>
        </p:txBody>
      </p:sp>
      <p:sp>
        <p:nvSpPr>
          <p:cNvPr id="4" name="TextBox 3">
            <a:extLst>
              <a:ext uri="{FF2B5EF4-FFF2-40B4-BE49-F238E27FC236}">
                <a16:creationId xmlns:a16="http://schemas.microsoft.com/office/drawing/2014/main" id="{8F127C63-5937-446A-BE37-EDC05D747320}"/>
              </a:ext>
            </a:extLst>
          </p:cNvPr>
          <p:cNvSpPr txBox="1"/>
          <p:nvPr/>
        </p:nvSpPr>
        <p:spPr>
          <a:xfrm>
            <a:off x="5540523" y="1126189"/>
            <a:ext cx="5926049" cy="5478423"/>
          </a:xfrm>
          <a:prstGeom prst="rect">
            <a:avLst/>
          </a:prstGeom>
          <a:noFill/>
        </p:spPr>
        <p:txBody>
          <a:bodyPr wrap="square" lIns="91440" tIns="45720" rIns="91440" bIns="45720" rtlCol="0" anchor="t">
            <a:spAutoFit/>
          </a:bodyPr>
          <a:lstStyle/>
          <a:p>
            <a:endParaRPr lang="en-US">
              <a:latin typeface="Calibri"/>
              <a:ea typeface="Calibri"/>
              <a:cs typeface="Calibri"/>
            </a:endParaRPr>
          </a:p>
          <a:p>
            <a:pPr marL="285750" indent="-285750">
              <a:buFont typeface="Arial"/>
              <a:buChar char="•"/>
            </a:pPr>
            <a:r>
              <a:rPr lang="en-US" sz="2000">
                <a:latin typeface="Calibri"/>
                <a:ea typeface="Calibri"/>
                <a:cs typeface="Calibri"/>
              </a:rPr>
              <a:t>People of faith can play a significant role in undoing harmful traditions and teachings that uphold patriarchal structures and promote long endurance and suffering. </a:t>
            </a:r>
          </a:p>
          <a:p>
            <a:pPr marL="285750" indent="-285750">
              <a:buFont typeface="Arial"/>
              <a:buChar char="•"/>
            </a:pPr>
            <a:endParaRPr lang="en-US" sz="2000">
              <a:latin typeface="Calibri"/>
              <a:ea typeface="Calibri"/>
              <a:cs typeface="Calibri"/>
            </a:endParaRPr>
          </a:p>
          <a:p>
            <a:pPr marL="285750" indent="-285750">
              <a:buFont typeface="Arial"/>
              <a:buChar char="•"/>
            </a:pPr>
            <a:r>
              <a:rPr lang="en-US" sz="2000">
                <a:latin typeface="Calibri"/>
                <a:ea typeface="Calibri"/>
                <a:cs typeface="Calibri"/>
              </a:rPr>
              <a:t>Churches can promote life-giving faith teachings, create safer structures, and cultivate communities of care that connect people with resources.</a:t>
            </a:r>
          </a:p>
          <a:p>
            <a:pPr marL="285750" indent="-285750">
              <a:buFont typeface="Arial"/>
              <a:buChar char="•"/>
            </a:pPr>
            <a:endParaRPr lang="en-US" sz="2000">
              <a:latin typeface="Calibri"/>
              <a:ea typeface="Calibri"/>
              <a:cs typeface="Calibri"/>
            </a:endParaRPr>
          </a:p>
          <a:p>
            <a:pPr marL="285750" indent="-285750">
              <a:buFont typeface="Arial"/>
              <a:buChar char="•"/>
            </a:pPr>
            <a:r>
              <a:rPr lang="en-US" sz="2000">
                <a:latin typeface="Calibri"/>
                <a:ea typeface="Calibri"/>
                <a:cs typeface="Calibri"/>
              </a:rPr>
              <a:t>Men and male identifying individuals can benefit from affinity groups where they can share their experiences without shame, unlearn toxic beliefs, receive accountability and pursue justice. </a:t>
            </a:r>
          </a:p>
          <a:p>
            <a:pPr>
              <a:buFont typeface="Arial" panose="020B0604020202020204" pitchFamily="34" charset="0"/>
              <a:buChar char="•"/>
            </a:pPr>
            <a:endParaRPr lang="en-US">
              <a:solidFill>
                <a:srgbClr val="1F1F1F"/>
              </a:solidFill>
              <a:latin typeface="Century Gothic"/>
              <a:ea typeface="Calibri"/>
              <a:cs typeface="Calibri"/>
            </a:endParaRPr>
          </a:p>
          <a:p>
            <a:endParaRPr lang="en-US">
              <a:solidFill>
                <a:srgbClr val="000000"/>
              </a:solidFill>
              <a:latin typeface="Aptos" panose="020B0004020202020204" pitchFamily="34" charset="0"/>
              <a:ea typeface="Calibri"/>
              <a:cs typeface="Calibri"/>
            </a:endParaRPr>
          </a:p>
          <a:p>
            <a:endParaRPr lang="en-US">
              <a:solidFill>
                <a:srgbClr val="1F1F1F"/>
              </a:solidFill>
              <a:latin typeface="Calibri" panose="020F0502020204030204" pitchFamily="34" charset="0"/>
              <a:ea typeface="Calibri"/>
              <a:cs typeface="Calibri"/>
            </a:endParaRPr>
          </a:p>
          <a:p>
            <a:endParaRPr lang="en-US">
              <a:solidFill>
                <a:srgbClr val="000000"/>
              </a:solidFill>
              <a:latin typeface="Century Gothic" panose="020B0502020202020204"/>
              <a:ea typeface="Calibri"/>
              <a:cs typeface="Calibri"/>
            </a:endParaRPr>
          </a:p>
        </p:txBody>
      </p:sp>
      <p:sp>
        <p:nvSpPr>
          <p:cNvPr id="3" name="TextBox 2">
            <a:extLst>
              <a:ext uri="{FF2B5EF4-FFF2-40B4-BE49-F238E27FC236}">
                <a16:creationId xmlns:a16="http://schemas.microsoft.com/office/drawing/2014/main" id="{280B8B9F-0791-1C90-55B8-76668E5833CF}"/>
              </a:ext>
            </a:extLst>
          </p:cNvPr>
          <p:cNvSpPr txBox="1"/>
          <p:nvPr/>
        </p:nvSpPr>
        <p:spPr>
          <a:xfrm>
            <a:off x="5375819" y="525348"/>
            <a:ext cx="608491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Faith Communities as Spaces to Build Relationships</a:t>
            </a:r>
          </a:p>
        </p:txBody>
      </p:sp>
      <p:pic>
        <p:nvPicPr>
          <p:cNvPr id="6" name="Picture 5" descr="A black and white sign with white text&#10;&#10;Description automatically generated">
            <a:extLst>
              <a:ext uri="{FF2B5EF4-FFF2-40B4-BE49-F238E27FC236}">
                <a16:creationId xmlns:a16="http://schemas.microsoft.com/office/drawing/2014/main" id="{84EE2C97-5947-6D1E-74A7-B6AFE0B6CC6A}"/>
              </a:ext>
            </a:extLst>
          </p:cNvPr>
          <p:cNvPicPr>
            <a:picLocks noChangeAspect="1"/>
          </p:cNvPicPr>
          <p:nvPr/>
        </p:nvPicPr>
        <p:blipFill>
          <a:blip r:embed="rId3"/>
          <a:stretch>
            <a:fillRect/>
          </a:stretch>
        </p:blipFill>
        <p:spPr>
          <a:xfrm>
            <a:off x="1943100" y="5663491"/>
            <a:ext cx="1133475" cy="436392"/>
          </a:xfrm>
          <a:prstGeom prst="rect">
            <a:avLst/>
          </a:prstGeom>
        </p:spPr>
      </p:pic>
    </p:spTree>
    <p:extLst>
      <p:ext uri="{BB962C8B-B14F-4D97-AF65-F5344CB8AC3E}">
        <p14:creationId xmlns:p14="http://schemas.microsoft.com/office/powerpoint/2010/main" val="1986745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E9133-1B2C-F275-FDBA-791DA2F246F8}"/>
              </a:ext>
            </a:extLst>
          </p:cNvPr>
          <p:cNvSpPr>
            <a:spLocks noGrp="1"/>
          </p:cNvSpPr>
          <p:nvPr>
            <p:ph type="title"/>
          </p:nvPr>
        </p:nvSpPr>
        <p:spPr/>
        <p:txBody>
          <a:bodyPr/>
          <a:lstStyle/>
          <a:p>
            <a:r>
              <a:rPr lang="en-US" b="1">
                <a:latin typeface="Times New Roman"/>
                <a:cs typeface="Times New Roman"/>
              </a:rPr>
              <a:t>Messaging Principles</a:t>
            </a:r>
          </a:p>
        </p:txBody>
      </p:sp>
      <p:sp>
        <p:nvSpPr>
          <p:cNvPr id="3" name="Content Placeholder 2">
            <a:extLst>
              <a:ext uri="{FF2B5EF4-FFF2-40B4-BE49-F238E27FC236}">
                <a16:creationId xmlns:a16="http://schemas.microsoft.com/office/drawing/2014/main" id="{5EC20412-57C5-11FA-10F9-30685C65D1B2}"/>
              </a:ext>
            </a:extLst>
          </p:cNvPr>
          <p:cNvSpPr>
            <a:spLocks noGrp="1"/>
          </p:cNvSpPr>
          <p:nvPr>
            <p:ph type="body" idx="1"/>
          </p:nvPr>
        </p:nvSpPr>
        <p:spPr>
          <a:xfrm>
            <a:off x="6789233" y="1144784"/>
            <a:ext cx="5077754" cy="5101451"/>
          </a:xfrm>
        </p:spPr>
        <p:txBody>
          <a:bodyPr>
            <a:normAutofit/>
          </a:bodyPr>
          <a:lstStyle/>
          <a:p>
            <a:pPr marL="342900" indent="-342900">
              <a:spcBef>
                <a:spcPts val="0"/>
              </a:spcBef>
              <a:buFont typeface="Arial" charset="2"/>
              <a:buChar char="•"/>
            </a:pPr>
            <a:endParaRPr lang="en-US" cap="none">
              <a:solidFill>
                <a:srgbClr val="000000"/>
              </a:solidFill>
              <a:latin typeface="Calibri"/>
              <a:ea typeface="Calibri"/>
              <a:cs typeface="Arial"/>
            </a:endParaRPr>
          </a:p>
          <a:p>
            <a:pPr marL="342900" indent="-342900">
              <a:spcBef>
                <a:spcPts val="0"/>
              </a:spcBef>
              <a:buFont typeface="Arial" charset="2"/>
              <a:buChar char="•"/>
            </a:pPr>
            <a:endParaRPr lang="en-US" cap="none">
              <a:solidFill>
                <a:srgbClr val="000000"/>
              </a:solidFill>
              <a:latin typeface="Calibri"/>
              <a:ea typeface="Calibri"/>
              <a:cs typeface="Arial"/>
            </a:endParaRPr>
          </a:p>
        </p:txBody>
      </p:sp>
      <p:sp>
        <p:nvSpPr>
          <p:cNvPr id="5" name="TextBox 4">
            <a:extLst>
              <a:ext uri="{FF2B5EF4-FFF2-40B4-BE49-F238E27FC236}">
                <a16:creationId xmlns:a16="http://schemas.microsoft.com/office/drawing/2014/main" id="{064AEBFC-79E3-D124-6051-446BBAA50995}"/>
              </a:ext>
            </a:extLst>
          </p:cNvPr>
          <p:cNvSpPr txBox="1"/>
          <p:nvPr/>
        </p:nvSpPr>
        <p:spPr>
          <a:xfrm>
            <a:off x="6726115" y="509961"/>
            <a:ext cx="447275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How to Get People of Faith on Our Side: Messaging Principles </a:t>
            </a:r>
            <a:endParaRPr lang="en-US"/>
          </a:p>
        </p:txBody>
      </p:sp>
      <p:sp>
        <p:nvSpPr>
          <p:cNvPr id="6" name="TextBox 5">
            <a:extLst>
              <a:ext uri="{FF2B5EF4-FFF2-40B4-BE49-F238E27FC236}">
                <a16:creationId xmlns:a16="http://schemas.microsoft.com/office/drawing/2014/main" id="{4B5C4D92-2ABD-802A-5865-6509C1801EB9}"/>
              </a:ext>
            </a:extLst>
          </p:cNvPr>
          <p:cNvSpPr txBox="1"/>
          <p:nvPr/>
        </p:nvSpPr>
        <p:spPr>
          <a:xfrm>
            <a:off x="6682868" y="1941350"/>
            <a:ext cx="4779070" cy="2831544"/>
          </a:xfrm>
          <a:prstGeom prst="rect">
            <a:avLst/>
          </a:prstGeom>
          <a:noFill/>
        </p:spPr>
        <p:txBody>
          <a:bodyPr wrap="square" lIns="91440" tIns="45720" rIns="91440" bIns="45720" rtlCol="0" anchor="t">
            <a:spAutoFit/>
          </a:bodyPr>
          <a:lstStyle/>
          <a:p>
            <a:pPr>
              <a:buFont typeface="Arial" panose="020B0604020202020204" pitchFamily="34" charset="0"/>
              <a:buChar char="•"/>
            </a:pPr>
            <a:endParaRPr lang="en-US">
              <a:latin typeface="Calibri"/>
              <a:ea typeface="Calibri"/>
              <a:cs typeface="Calibri"/>
            </a:endParaRPr>
          </a:p>
          <a:p>
            <a:pPr marL="285750" indent="-285750">
              <a:buFont typeface="Arial"/>
              <a:buChar char="•"/>
            </a:pPr>
            <a:r>
              <a:rPr lang="en-US" sz="2000">
                <a:solidFill>
                  <a:srgbClr val="000000"/>
                </a:solidFill>
                <a:latin typeface="Calibri"/>
                <a:ea typeface="Calibri"/>
                <a:cs typeface="Calibri"/>
              </a:rPr>
              <a:t>People move from emotions </a:t>
            </a:r>
          </a:p>
          <a:p>
            <a:pPr marL="285750" indent="-285750">
              <a:buFont typeface="Arial"/>
              <a:buChar char="•"/>
            </a:pPr>
            <a:r>
              <a:rPr lang="en-US" sz="2000">
                <a:solidFill>
                  <a:srgbClr val="000000"/>
                </a:solidFill>
                <a:latin typeface="Calibri"/>
                <a:ea typeface="Calibri"/>
                <a:cs typeface="Calibri"/>
              </a:rPr>
              <a:t>We can get people to feel what we feel and do what we want them to do</a:t>
            </a:r>
          </a:p>
          <a:p>
            <a:pPr marL="285750" indent="-285750">
              <a:buFont typeface="Arial"/>
              <a:buChar char="•"/>
            </a:pPr>
            <a:r>
              <a:rPr lang="en-US" sz="2000">
                <a:solidFill>
                  <a:srgbClr val="000000"/>
                </a:solidFill>
                <a:latin typeface="Calibri"/>
                <a:ea typeface="Calibri"/>
                <a:cs typeface="Calibri"/>
              </a:rPr>
              <a:t>Order matters: value-villain-vision</a:t>
            </a:r>
          </a:p>
          <a:p>
            <a:pPr marL="285750" indent="-285750">
              <a:buFont typeface="Arial"/>
              <a:buChar char="•"/>
            </a:pPr>
            <a:r>
              <a:rPr lang="en-US" sz="2000">
                <a:solidFill>
                  <a:srgbClr val="000000"/>
                </a:solidFill>
                <a:latin typeface="Calibri"/>
                <a:ea typeface="Calibri"/>
                <a:cs typeface="Calibri"/>
              </a:rPr>
              <a:t>Value: What we are for </a:t>
            </a:r>
          </a:p>
          <a:p>
            <a:pPr marL="285750" indent="-285750">
              <a:buFont typeface="Arial"/>
              <a:buChar char="•"/>
            </a:pPr>
            <a:r>
              <a:rPr lang="en-US" sz="2000">
                <a:solidFill>
                  <a:srgbClr val="000000"/>
                </a:solidFill>
                <a:latin typeface="Calibri"/>
                <a:ea typeface="Calibri"/>
                <a:cs typeface="Calibri"/>
              </a:rPr>
              <a:t>Villian: Origin story </a:t>
            </a:r>
          </a:p>
          <a:p>
            <a:pPr marL="285750" indent="-285750">
              <a:buFont typeface="Arial"/>
              <a:buChar char="•"/>
            </a:pPr>
            <a:r>
              <a:rPr lang="en-US" sz="2000">
                <a:solidFill>
                  <a:srgbClr val="000000"/>
                </a:solidFill>
                <a:latin typeface="Calibri"/>
                <a:ea typeface="Calibri"/>
                <a:cs typeface="Calibri"/>
              </a:rPr>
              <a:t>Vision: Picture of a beautiful tomorrow</a:t>
            </a:r>
          </a:p>
          <a:p>
            <a:pPr marL="285750" indent="-285750">
              <a:buFont typeface="Arial"/>
              <a:buChar char="•"/>
            </a:pPr>
            <a:endParaRPr lang="en-US" sz="2000">
              <a:solidFill>
                <a:srgbClr val="000000"/>
              </a:solidFill>
              <a:latin typeface="Calibri"/>
              <a:ea typeface="Calibri"/>
              <a:cs typeface="Calibri"/>
            </a:endParaRPr>
          </a:p>
        </p:txBody>
      </p:sp>
      <p:sp>
        <p:nvSpPr>
          <p:cNvPr id="7" name="TextBox 6">
            <a:extLst>
              <a:ext uri="{FF2B5EF4-FFF2-40B4-BE49-F238E27FC236}">
                <a16:creationId xmlns:a16="http://schemas.microsoft.com/office/drawing/2014/main" id="{D3BC7EE7-5CC0-6D47-3539-7AA73E592788}"/>
              </a:ext>
            </a:extLst>
          </p:cNvPr>
          <p:cNvSpPr txBox="1"/>
          <p:nvPr/>
        </p:nvSpPr>
        <p:spPr>
          <a:xfrm>
            <a:off x="6725092" y="5794744"/>
            <a:ext cx="5050464" cy="6924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300"/>
              <a:t>Adapted from </a:t>
            </a:r>
            <a:r>
              <a:rPr lang="en-US" sz="1300">
                <a:hlinkClick r:id="rId2"/>
              </a:rPr>
              <a:t>Anat Shenker Osorio's Strategic Communications Framework</a:t>
            </a:r>
            <a:r>
              <a:rPr lang="en-US" sz="1300"/>
              <a:t> and </a:t>
            </a:r>
            <a:r>
              <a:rPr lang="en-US" sz="1300">
                <a:hlinkClick r:id="rId3"/>
              </a:rPr>
              <a:t>Nat</a:t>
            </a:r>
            <a:r>
              <a:rPr lang="en-US" sz="1300">
                <a:solidFill>
                  <a:srgbClr val="000000"/>
                </a:solidFill>
                <a:ea typeface="+mn-lt"/>
                <a:cs typeface="+mn-lt"/>
                <a:hlinkClick r:id="rId3"/>
              </a:rPr>
              <a:t> Vikitsreth's Analysis of it.</a:t>
            </a:r>
            <a:r>
              <a:rPr lang="en-US" sz="1300">
                <a:solidFill>
                  <a:srgbClr val="2D2943"/>
                </a:solidFill>
                <a:ea typeface="+mn-lt"/>
                <a:cs typeface="+mn-lt"/>
              </a:rPr>
              <a:t> </a:t>
            </a:r>
            <a:endParaRPr lang="en-US" sz="1300"/>
          </a:p>
        </p:txBody>
      </p:sp>
      <p:pic>
        <p:nvPicPr>
          <p:cNvPr id="9" name="Picture 8" descr="A black and white sign with white text&#10;&#10;Description automatically generated">
            <a:extLst>
              <a:ext uri="{FF2B5EF4-FFF2-40B4-BE49-F238E27FC236}">
                <a16:creationId xmlns:a16="http://schemas.microsoft.com/office/drawing/2014/main" id="{B75FBF80-145E-F3B6-C85B-E5DEECFCCC04}"/>
              </a:ext>
            </a:extLst>
          </p:cNvPr>
          <p:cNvPicPr>
            <a:picLocks noChangeAspect="1"/>
          </p:cNvPicPr>
          <p:nvPr/>
        </p:nvPicPr>
        <p:blipFill>
          <a:blip r:embed="rId4"/>
          <a:stretch>
            <a:fillRect/>
          </a:stretch>
        </p:blipFill>
        <p:spPr>
          <a:xfrm>
            <a:off x="1367170" y="5610328"/>
            <a:ext cx="1133475" cy="436392"/>
          </a:xfrm>
          <a:prstGeom prst="rect">
            <a:avLst/>
          </a:prstGeom>
        </p:spPr>
      </p:pic>
    </p:spTree>
    <p:extLst>
      <p:ext uri="{BB962C8B-B14F-4D97-AF65-F5344CB8AC3E}">
        <p14:creationId xmlns:p14="http://schemas.microsoft.com/office/powerpoint/2010/main" val="3200883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E9133-1B2C-F275-FDBA-791DA2F246F8}"/>
              </a:ext>
            </a:extLst>
          </p:cNvPr>
          <p:cNvSpPr>
            <a:spLocks noGrp="1"/>
          </p:cNvSpPr>
          <p:nvPr>
            <p:ph type="title"/>
          </p:nvPr>
        </p:nvSpPr>
        <p:spPr/>
        <p:txBody>
          <a:bodyPr/>
          <a:lstStyle/>
          <a:p>
            <a:r>
              <a:rPr lang="en-US" b="1">
                <a:latin typeface="Times New Roman"/>
                <a:cs typeface="Times New Roman"/>
              </a:rPr>
              <a:t>Messaging Principles</a:t>
            </a:r>
          </a:p>
        </p:txBody>
      </p:sp>
      <p:sp>
        <p:nvSpPr>
          <p:cNvPr id="3" name="Content Placeholder 2">
            <a:extLst>
              <a:ext uri="{FF2B5EF4-FFF2-40B4-BE49-F238E27FC236}">
                <a16:creationId xmlns:a16="http://schemas.microsoft.com/office/drawing/2014/main" id="{5EC20412-57C5-11FA-10F9-30685C65D1B2}"/>
              </a:ext>
            </a:extLst>
          </p:cNvPr>
          <p:cNvSpPr>
            <a:spLocks noGrp="1"/>
          </p:cNvSpPr>
          <p:nvPr>
            <p:ph type="body" idx="1"/>
          </p:nvPr>
        </p:nvSpPr>
        <p:spPr>
          <a:xfrm>
            <a:off x="6789233" y="1144784"/>
            <a:ext cx="5077754" cy="5101451"/>
          </a:xfrm>
        </p:spPr>
        <p:txBody>
          <a:bodyPr>
            <a:normAutofit/>
          </a:bodyPr>
          <a:lstStyle/>
          <a:p>
            <a:pPr marL="342900" indent="-342900">
              <a:spcBef>
                <a:spcPts val="0"/>
              </a:spcBef>
              <a:buFont typeface="Arial" charset="2"/>
              <a:buChar char="•"/>
            </a:pPr>
            <a:endParaRPr lang="en-US" cap="none">
              <a:solidFill>
                <a:srgbClr val="000000"/>
              </a:solidFill>
              <a:latin typeface="Calibri"/>
              <a:ea typeface="Calibri"/>
              <a:cs typeface="Arial"/>
            </a:endParaRPr>
          </a:p>
          <a:p>
            <a:pPr marL="342900" indent="-342900">
              <a:spcBef>
                <a:spcPts val="0"/>
              </a:spcBef>
              <a:buFont typeface="Arial" charset="2"/>
              <a:buChar char="•"/>
            </a:pPr>
            <a:endParaRPr lang="en-US" cap="none">
              <a:solidFill>
                <a:srgbClr val="000000"/>
              </a:solidFill>
              <a:latin typeface="Calibri"/>
              <a:ea typeface="Calibri"/>
              <a:cs typeface="Arial"/>
            </a:endParaRPr>
          </a:p>
        </p:txBody>
      </p:sp>
      <p:sp>
        <p:nvSpPr>
          <p:cNvPr id="5" name="TextBox 4">
            <a:extLst>
              <a:ext uri="{FF2B5EF4-FFF2-40B4-BE49-F238E27FC236}">
                <a16:creationId xmlns:a16="http://schemas.microsoft.com/office/drawing/2014/main" id="{064AEBFC-79E3-D124-6051-446BBAA50995}"/>
              </a:ext>
            </a:extLst>
          </p:cNvPr>
          <p:cNvSpPr txBox="1"/>
          <p:nvPr/>
        </p:nvSpPr>
        <p:spPr>
          <a:xfrm>
            <a:off x="6726115" y="509961"/>
            <a:ext cx="447275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How to Get People of Faith on Our Side: Messaging Principles </a:t>
            </a:r>
            <a:endParaRPr lang="en-US"/>
          </a:p>
        </p:txBody>
      </p:sp>
      <p:sp>
        <p:nvSpPr>
          <p:cNvPr id="6" name="TextBox 5">
            <a:extLst>
              <a:ext uri="{FF2B5EF4-FFF2-40B4-BE49-F238E27FC236}">
                <a16:creationId xmlns:a16="http://schemas.microsoft.com/office/drawing/2014/main" id="{4B5C4D92-2ABD-802A-5865-6509C1801EB9}"/>
              </a:ext>
            </a:extLst>
          </p:cNvPr>
          <p:cNvSpPr txBox="1"/>
          <p:nvPr/>
        </p:nvSpPr>
        <p:spPr>
          <a:xfrm>
            <a:off x="6727170" y="1427443"/>
            <a:ext cx="4779070" cy="5139869"/>
          </a:xfrm>
          <a:prstGeom prst="rect">
            <a:avLst/>
          </a:prstGeom>
          <a:noFill/>
        </p:spPr>
        <p:txBody>
          <a:bodyPr wrap="square" lIns="91440" tIns="45720" rIns="91440" bIns="45720" rtlCol="0" anchor="t">
            <a:spAutoFit/>
          </a:bodyPr>
          <a:lstStyle/>
          <a:p>
            <a:pPr marL="285750" indent="-285750">
              <a:buFont typeface="Arial"/>
              <a:buChar char="•"/>
            </a:pPr>
            <a:r>
              <a:rPr lang="en-US">
                <a:latin typeface="Calibri"/>
                <a:ea typeface="Calibri"/>
                <a:cs typeface="Calibri"/>
              </a:rPr>
              <a:t>Value: In our community we value A</a:t>
            </a:r>
            <a:endParaRPr lang="en-US"/>
          </a:p>
          <a:p>
            <a:pPr marL="285750" indent="-285750">
              <a:buFont typeface="Arial"/>
              <a:buChar char="•"/>
            </a:pPr>
            <a:r>
              <a:rPr lang="en-US">
                <a:latin typeface="Calibri"/>
                <a:ea typeface="Calibri"/>
                <a:cs typeface="Calibri"/>
              </a:rPr>
              <a:t>Villain: Doing B is out of line with the value we hold dear. It’s a choice we don’t have to keep making. (and B is a practice that perpetuates injustice)</a:t>
            </a:r>
            <a:endParaRPr lang="en-US"/>
          </a:p>
          <a:p>
            <a:pPr marL="285750" indent="-285750">
              <a:buFont typeface="Arial"/>
              <a:buChar char="•"/>
            </a:pPr>
            <a:r>
              <a:rPr lang="en-US">
                <a:latin typeface="Calibri"/>
                <a:ea typeface="Calibri"/>
                <a:cs typeface="Calibri"/>
              </a:rPr>
              <a:t>Vision: We can make our community safer right now by doing C. (and C is your intentional community practices or teachings that are aligned with your values)</a:t>
            </a:r>
            <a:endParaRPr lang="en-US">
              <a:latin typeface="Century Gothic" panose="020B0502020202020204"/>
              <a:ea typeface="Calibri"/>
              <a:cs typeface="Calibri"/>
            </a:endParaRPr>
          </a:p>
          <a:p>
            <a:pPr marL="285750" indent="-285750">
              <a:buFont typeface="Arial"/>
              <a:buChar char="•"/>
            </a:pPr>
            <a:r>
              <a:rPr lang="en-US">
                <a:latin typeface="Calibri"/>
                <a:ea typeface="Calibri"/>
                <a:cs typeface="Calibri"/>
              </a:rPr>
              <a:t>In our community we value A. Doing B is out of line with the value we hold dear. It’s a choice we don’t have to keep making. We can make our community safe right here, right now by doing C.</a:t>
            </a:r>
            <a:endParaRPr lang="en-US"/>
          </a:p>
          <a:p>
            <a:pPr>
              <a:buFont typeface="Arial" panose="020B0604020202020204" pitchFamily="34" charset="0"/>
              <a:buChar char="•"/>
            </a:pPr>
            <a:endParaRPr lang="en-US">
              <a:latin typeface="Calibri"/>
              <a:ea typeface="Calibri"/>
              <a:cs typeface="Calibri"/>
            </a:endParaRPr>
          </a:p>
          <a:p>
            <a:pPr>
              <a:buFont typeface="Arial" panose="020B0604020202020204" pitchFamily="34" charset="0"/>
              <a:buChar char="•"/>
            </a:pPr>
            <a:endParaRPr lang="en-US">
              <a:latin typeface="Calibri"/>
              <a:ea typeface="Calibri"/>
              <a:cs typeface="Calibri"/>
            </a:endParaRPr>
          </a:p>
          <a:p>
            <a:pPr marL="285750" indent="-285750">
              <a:buFont typeface="Arial"/>
              <a:buChar char="•"/>
            </a:pPr>
            <a:endParaRPr lang="en-US" sz="2000">
              <a:solidFill>
                <a:srgbClr val="000000"/>
              </a:solidFill>
              <a:latin typeface="Calibri"/>
              <a:ea typeface="Calibri"/>
              <a:cs typeface="Calibri"/>
            </a:endParaRPr>
          </a:p>
          <a:p>
            <a:pPr marL="285750" indent="-285750">
              <a:buFont typeface="Arial"/>
              <a:buChar char="•"/>
            </a:pPr>
            <a:endParaRPr lang="en-US" sz="2000">
              <a:solidFill>
                <a:srgbClr val="000000"/>
              </a:solidFill>
              <a:latin typeface="Calibri"/>
              <a:ea typeface="Calibri"/>
              <a:cs typeface="Calibri"/>
            </a:endParaRPr>
          </a:p>
        </p:txBody>
      </p:sp>
      <p:sp>
        <p:nvSpPr>
          <p:cNvPr id="7" name="TextBox 6">
            <a:extLst>
              <a:ext uri="{FF2B5EF4-FFF2-40B4-BE49-F238E27FC236}">
                <a16:creationId xmlns:a16="http://schemas.microsoft.com/office/drawing/2014/main" id="{D3BC7EE7-5CC0-6D47-3539-7AA73E592788}"/>
              </a:ext>
            </a:extLst>
          </p:cNvPr>
          <p:cNvSpPr txBox="1"/>
          <p:nvPr/>
        </p:nvSpPr>
        <p:spPr>
          <a:xfrm>
            <a:off x="6725092" y="5794744"/>
            <a:ext cx="5050464"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300"/>
              <a:t>Adapted from </a:t>
            </a:r>
            <a:r>
              <a:rPr lang="en-US" sz="1300">
                <a:hlinkClick r:id="rId2">
                  <a:extLst>
                    <a:ext uri="{A12FA001-AC4F-418D-AE19-62706E023703}">
                      <ahyp:hlinkClr xmlns:ahyp="http://schemas.microsoft.com/office/drawing/2018/hyperlinkcolor" val="tx"/>
                    </a:ext>
                  </a:extLst>
                </a:hlinkClick>
              </a:rPr>
              <a:t>Nat</a:t>
            </a:r>
            <a:r>
              <a:rPr lang="en-US" sz="1300">
                <a:solidFill>
                  <a:srgbClr val="000000"/>
                </a:solidFill>
                <a:ea typeface="+mn-lt"/>
                <a:cs typeface="+mn-lt"/>
                <a:hlinkClick r:id="rId2">
                  <a:extLst>
                    <a:ext uri="{A12FA001-AC4F-418D-AE19-62706E023703}">
                      <ahyp:hlinkClr xmlns:ahyp="http://schemas.microsoft.com/office/drawing/2018/hyperlinkcolor" val="tx"/>
                    </a:ext>
                  </a:extLst>
                </a:hlinkClick>
              </a:rPr>
              <a:t> </a:t>
            </a:r>
            <a:r>
              <a:rPr lang="en-US" sz="1300">
                <a:solidFill>
                  <a:srgbClr val="000000"/>
                </a:solidFill>
                <a:ea typeface="+mn-lt"/>
                <a:cs typeface="+mn-lt"/>
                <a:hlinkClick r:id="rId2"/>
              </a:rPr>
              <a:t>Vikitsreth'sProtect Your Peace this Holiday with this Political Messaging Strategy</a:t>
            </a:r>
            <a:r>
              <a:rPr lang="en-US" sz="1300">
                <a:solidFill>
                  <a:srgbClr val="000000"/>
                </a:solidFill>
                <a:ea typeface="+mn-lt"/>
                <a:cs typeface="+mn-lt"/>
                <a:hlinkClick r:id="rId2">
                  <a:extLst>
                    <a:ext uri="{A12FA001-AC4F-418D-AE19-62706E023703}">
                      <ahyp:hlinkClr xmlns:ahyp="http://schemas.microsoft.com/office/drawing/2018/hyperlinkcolor" val="tx"/>
                    </a:ext>
                  </a:extLst>
                </a:hlinkClick>
              </a:rPr>
              <a:t>.</a:t>
            </a:r>
            <a:r>
              <a:rPr lang="en-US" sz="1300">
                <a:solidFill>
                  <a:srgbClr val="2D2943"/>
                </a:solidFill>
                <a:ea typeface="+mn-lt"/>
                <a:cs typeface="+mn-lt"/>
              </a:rPr>
              <a:t> </a:t>
            </a:r>
            <a:endParaRPr lang="en-US" sz="1300"/>
          </a:p>
        </p:txBody>
      </p:sp>
      <p:pic>
        <p:nvPicPr>
          <p:cNvPr id="8" name="Picture 7" descr="A black and white sign with white text&#10;&#10;Description automatically generated">
            <a:extLst>
              <a:ext uri="{FF2B5EF4-FFF2-40B4-BE49-F238E27FC236}">
                <a16:creationId xmlns:a16="http://schemas.microsoft.com/office/drawing/2014/main" id="{D10A378B-B338-EB6C-3799-1BD4E8A4CD15}"/>
              </a:ext>
            </a:extLst>
          </p:cNvPr>
          <p:cNvPicPr>
            <a:picLocks noChangeAspect="1"/>
          </p:cNvPicPr>
          <p:nvPr/>
        </p:nvPicPr>
        <p:blipFill>
          <a:blip r:embed="rId3"/>
          <a:stretch>
            <a:fillRect/>
          </a:stretch>
        </p:blipFill>
        <p:spPr>
          <a:xfrm>
            <a:off x="1296286" y="5477421"/>
            <a:ext cx="1133475" cy="436392"/>
          </a:xfrm>
          <a:prstGeom prst="rect">
            <a:avLst/>
          </a:prstGeom>
        </p:spPr>
      </p:pic>
    </p:spTree>
    <p:extLst>
      <p:ext uri="{BB962C8B-B14F-4D97-AF65-F5344CB8AC3E}">
        <p14:creationId xmlns:p14="http://schemas.microsoft.com/office/powerpoint/2010/main" val="3245811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a:p>
        </p:txBody>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txBody>
          <a:bodyPr/>
          <a:lstStyle/>
          <a:p>
            <a:endParaRPr lang="en-US"/>
          </a:p>
        </p:txBody>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sp>
        <p:nvSpPr>
          <p:cNvPr id="2" name="Title 1">
            <a:extLst>
              <a:ext uri="{FF2B5EF4-FFF2-40B4-BE49-F238E27FC236}">
                <a16:creationId xmlns:a16="http://schemas.microsoft.com/office/drawing/2014/main" id="{B8C513C8-9509-F27F-4EC7-6D509B6A4515}"/>
              </a:ext>
            </a:extLst>
          </p:cNvPr>
          <p:cNvSpPr>
            <a:spLocks noGrp="1"/>
          </p:cNvSpPr>
          <p:nvPr>
            <p:ph type="title"/>
          </p:nvPr>
        </p:nvSpPr>
        <p:spPr>
          <a:xfrm>
            <a:off x="994087" y="1130603"/>
            <a:ext cx="3342442" cy="4596794"/>
          </a:xfrm>
        </p:spPr>
        <p:txBody>
          <a:bodyPr anchor="ctr">
            <a:normAutofit/>
          </a:bodyPr>
          <a:lstStyle/>
          <a:p>
            <a:r>
              <a:rPr lang="en-US" sz="3200" b="1" i="0" u="none" strike="noStrike">
                <a:solidFill>
                  <a:srgbClr val="EBEBEB"/>
                </a:solidFill>
                <a:effectLst/>
                <a:latin typeface="Times New Roman"/>
                <a:cs typeface="Times New Roman"/>
              </a:rPr>
              <a:t>Groundwork for Relationships</a:t>
            </a:r>
            <a:endParaRPr lang="en-US" sz="3200">
              <a:solidFill>
                <a:srgbClr val="EBEBEB"/>
              </a:solidFill>
              <a:latin typeface="Times New Roman"/>
              <a:cs typeface="Times New Roman"/>
            </a:endParaRPr>
          </a:p>
        </p:txBody>
      </p:sp>
      <p:sp>
        <p:nvSpPr>
          <p:cNvPr id="4" name="TextBox 3">
            <a:extLst>
              <a:ext uri="{FF2B5EF4-FFF2-40B4-BE49-F238E27FC236}">
                <a16:creationId xmlns:a16="http://schemas.microsoft.com/office/drawing/2014/main" id="{8F127C63-5937-446A-BE37-EDC05D747320}"/>
              </a:ext>
            </a:extLst>
          </p:cNvPr>
          <p:cNvSpPr txBox="1"/>
          <p:nvPr/>
        </p:nvSpPr>
        <p:spPr>
          <a:xfrm>
            <a:off x="5087985" y="1126189"/>
            <a:ext cx="6949883" cy="5570756"/>
          </a:xfrm>
          <a:prstGeom prst="rect">
            <a:avLst/>
          </a:prstGeom>
          <a:noFill/>
        </p:spPr>
        <p:txBody>
          <a:bodyPr wrap="square" lIns="91440" tIns="45720" rIns="91440" bIns="45720" rtlCol="0" anchor="t">
            <a:spAutoFit/>
          </a:bodyPr>
          <a:lstStyle/>
          <a:p>
            <a:pPr>
              <a:buFont typeface="Arial" panose="020B0604020202020204" pitchFamily="34" charset="0"/>
              <a:buChar char="•"/>
            </a:pPr>
            <a:endParaRPr lang="en-US">
              <a:latin typeface="Calibri"/>
              <a:ea typeface="Calibri"/>
              <a:cs typeface="Calibri"/>
            </a:endParaRPr>
          </a:p>
          <a:p>
            <a:pPr marL="285750" indent="-285750">
              <a:buFont typeface="Arial"/>
              <a:buChar char="•"/>
            </a:pPr>
            <a:r>
              <a:rPr lang="en-US" sz="2000">
                <a:latin typeface="Calibri"/>
                <a:ea typeface="Calibri"/>
                <a:cs typeface="Calibri"/>
              </a:rPr>
              <a:t>Religious narratives have deep power to inspire hope and motivate change. </a:t>
            </a:r>
          </a:p>
          <a:p>
            <a:pPr marL="285750" indent="-285750">
              <a:buFont typeface="Arial"/>
              <a:buChar char="•"/>
            </a:pPr>
            <a:endParaRPr lang="en-US" sz="2000">
              <a:latin typeface="Calibri"/>
              <a:ea typeface="Calibri"/>
              <a:cs typeface="Calibri"/>
            </a:endParaRPr>
          </a:p>
          <a:p>
            <a:pPr marL="285750" indent="-285750">
              <a:buFont typeface="Arial"/>
              <a:buChar char="•"/>
            </a:pPr>
            <a:r>
              <a:rPr lang="en-US" sz="2000">
                <a:latin typeface="Calibri"/>
                <a:ea typeface="Calibri"/>
                <a:cs typeface="Calibri"/>
              </a:rPr>
              <a:t>The purest and truest forms of our faiths promote life-giving ethics. </a:t>
            </a:r>
          </a:p>
          <a:p>
            <a:pPr marL="285750" indent="-285750">
              <a:buFont typeface="Arial"/>
              <a:buChar char="•"/>
            </a:pPr>
            <a:endParaRPr lang="en-US" sz="2000">
              <a:latin typeface="Calibri"/>
              <a:ea typeface="Calibri"/>
              <a:cs typeface="Calibri"/>
            </a:endParaRPr>
          </a:p>
          <a:p>
            <a:pPr marL="285750" indent="-285750">
              <a:buFont typeface="Arial"/>
              <a:buChar char="•"/>
            </a:pPr>
            <a:r>
              <a:rPr lang="en-US" sz="2000">
                <a:latin typeface="Calibri"/>
                <a:ea typeface="Calibri"/>
                <a:cs typeface="Calibri"/>
              </a:rPr>
              <a:t>Christian narratives that portrait males as allies of women:</a:t>
            </a:r>
          </a:p>
          <a:p>
            <a:pPr marL="742950" lvl="1" indent="-285750">
              <a:buFont typeface="Courier New"/>
              <a:buChar char="o"/>
            </a:pPr>
            <a:r>
              <a:rPr lang="en-US" sz="2000">
                <a:latin typeface="Calibri"/>
                <a:ea typeface="Calibri"/>
                <a:cs typeface="Calibri"/>
              </a:rPr>
              <a:t>Jesus and the Samaritan woman – holding story as sacred</a:t>
            </a:r>
          </a:p>
          <a:p>
            <a:pPr marL="742950" lvl="1" indent="-285750">
              <a:buFont typeface="Courier New"/>
              <a:buChar char="o"/>
            </a:pPr>
            <a:r>
              <a:rPr lang="en-US" sz="2000">
                <a:latin typeface="Calibri"/>
                <a:ea typeface="Calibri"/>
                <a:cs typeface="Calibri"/>
              </a:rPr>
              <a:t>Jesus and the woman who was bleeding – using power to reclaim belonging. </a:t>
            </a:r>
          </a:p>
          <a:p>
            <a:pPr marL="742950" lvl="1" indent="-285750">
              <a:buFont typeface="Courier New"/>
              <a:buChar char="o"/>
            </a:pPr>
            <a:r>
              <a:rPr lang="en-US" sz="2000">
                <a:latin typeface="Calibri"/>
                <a:ea typeface="Calibri"/>
                <a:cs typeface="Calibri"/>
              </a:rPr>
              <a:t>Jesus and the woman "caught in adultery" </a:t>
            </a:r>
            <a:r>
              <a:rPr lang="en-US" sz="2000">
                <a:ea typeface="+mn-lt"/>
                <a:cs typeface="+mn-lt"/>
              </a:rPr>
              <a:t>– </a:t>
            </a:r>
            <a:r>
              <a:rPr lang="en-US" sz="2000">
                <a:latin typeface="Calibri"/>
                <a:ea typeface="Calibri"/>
                <a:cs typeface="Calibri"/>
              </a:rPr>
              <a:t>using creative reframing to point out abuses of a system by a powerful group</a:t>
            </a:r>
          </a:p>
          <a:p>
            <a:pPr marL="742950" lvl="1" indent="-285750">
              <a:buFont typeface="Courier New"/>
              <a:buChar char="o"/>
            </a:pPr>
            <a:r>
              <a:rPr lang="en-US" sz="2000">
                <a:latin typeface="Calibri"/>
                <a:ea typeface="Calibri"/>
                <a:cs typeface="Calibri"/>
              </a:rPr>
              <a:t>Paul reminding Timothy about his grandma and mother's wisdom and faith – honoring  the wisdom and power of women.</a:t>
            </a:r>
            <a:r>
              <a:rPr lang="en-US">
                <a:latin typeface="Calibri"/>
                <a:ea typeface="Calibri"/>
                <a:cs typeface="Calibri"/>
              </a:rPr>
              <a:t> </a:t>
            </a:r>
          </a:p>
          <a:p>
            <a:endParaRPr lang="en-US">
              <a:solidFill>
                <a:srgbClr val="000000"/>
              </a:solidFill>
              <a:latin typeface="Century Gothic"/>
              <a:ea typeface="Calibri"/>
              <a:cs typeface="Calibri"/>
            </a:endParaRPr>
          </a:p>
        </p:txBody>
      </p:sp>
      <p:sp>
        <p:nvSpPr>
          <p:cNvPr id="3" name="TextBox 2">
            <a:extLst>
              <a:ext uri="{FF2B5EF4-FFF2-40B4-BE49-F238E27FC236}">
                <a16:creationId xmlns:a16="http://schemas.microsoft.com/office/drawing/2014/main" id="{280B8B9F-0791-1C90-55B8-76668E5833CF}"/>
              </a:ext>
            </a:extLst>
          </p:cNvPr>
          <p:cNvSpPr txBox="1"/>
          <p:nvPr/>
        </p:nvSpPr>
        <p:spPr>
          <a:xfrm>
            <a:off x="4980604" y="509961"/>
            <a:ext cx="621826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Reclaiming and Reframing Religious Narratives to Build Allyship</a:t>
            </a:r>
            <a:endParaRPr lang="en-US"/>
          </a:p>
        </p:txBody>
      </p:sp>
      <p:pic>
        <p:nvPicPr>
          <p:cNvPr id="5" name="Picture 4" descr="A black and white sign with white text&#10;&#10;Description automatically generated">
            <a:extLst>
              <a:ext uri="{FF2B5EF4-FFF2-40B4-BE49-F238E27FC236}">
                <a16:creationId xmlns:a16="http://schemas.microsoft.com/office/drawing/2014/main" id="{1DC83F3D-E71B-C977-FF7A-4D536961B8A1}"/>
              </a:ext>
            </a:extLst>
          </p:cNvPr>
          <p:cNvPicPr>
            <a:picLocks noChangeAspect="1"/>
          </p:cNvPicPr>
          <p:nvPr/>
        </p:nvPicPr>
        <p:blipFill>
          <a:blip r:embed="rId3"/>
          <a:stretch>
            <a:fillRect/>
          </a:stretch>
        </p:blipFill>
        <p:spPr>
          <a:xfrm>
            <a:off x="1857375" y="5720641"/>
            <a:ext cx="1133475" cy="436392"/>
          </a:xfrm>
          <a:prstGeom prst="rect">
            <a:avLst/>
          </a:prstGeom>
        </p:spPr>
      </p:pic>
    </p:spTree>
    <p:extLst>
      <p:ext uri="{BB962C8B-B14F-4D97-AF65-F5344CB8AC3E}">
        <p14:creationId xmlns:p14="http://schemas.microsoft.com/office/powerpoint/2010/main" val="1970088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a:p>
        </p:txBody>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txBody>
          <a:bodyPr/>
          <a:lstStyle/>
          <a:p>
            <a:endParaRPr lang="en-US"/>
          </a:p>
        </p:txBody>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sp>
        <p:nvSpPr>
          <p:cNvPr id="2" name="Title 1">
            <a:extLst>
              <a:ext uri="{FF2B5EF4-FFF2-40B4-BE49-F238E27FC236}">
                <a16:creationId xmlns:a16="http://schemas.microsoft.com/office/drawing/2014/main" id="{B8C513C8-9509-F27F-4EC7-6D509B6A4515}"/>
              </a:ext>
            </a:extLst>
          </p:cNvPr>
          <p:cNvSpPr>
            <a:spLocks noGrp="1"/>
          </p:cNvSpPr>
          <p:nvPr>
            <p:ph type="title"/>
          </p:nvPr>
        </p:nvSpPr>
        <p:spPr>
          <a:xfrm>
            <a:off x="994087" y="1130603"/>
            <a:ext cx="3342442" cy="4596794"/>
          </a:xfrm>
        </p:spPr>
        <p:txBody>
          <a:bodyPr anchor="ctr">
            <a:normAutofit/>
          </a:bodyPr>
          <a:lstStyle/>
          <a:p>
            <a:r>
              <a:rPr lang="en-US" sz="3200" b="1" i="0" u="none" strike="noStrike">
                <a:solidFill>
                  <a:srgbClr val="EBEBEB"/>
                </a:solidFill>
                <a:effectLst/>
                <a:latin typeface="Times New Roman"/>
                <a:cs typeface="Times New Roman"/>
              </a:rPr>
              <a:t>Groundwork for Relationships</a:t>
            </a:r>
            <a:endParaRPr lang="en-US" sz="3200">
              <a:solidFill>
                <a:srgbClr val="EBEBEB"/>
              </a:solidFill>
              <a:latin typeface="Times New Roman"/>
              <a:cs typeface="Times New Roman"/>
            </a:endParaRPr>
          </a:p>
        </p:txBody>
      </p:sp>
      <p:sp>
        <p:nvSpPr>
          <p:cNvPr id="4" name="TextBox 3">
            <a:extLst>
              <a:ext uri="{FF2B5EF4-FFF2-40B4-BE49-F238E27FC236}">
                <a16:creationId xmlns:a16="http://schemas.microsoft.com/office/drawing/2014/main" id="{8F127C63-5937-446A-BE37-EDC05D747320}"/>
              </a:ext>
            </a:extLst>
          </p:cNvPr>
          <p:cNvSpPr txBox="1"/>
          <p:nvPr/>
        </p:nvSpPr>
        <p:spPr>
          <a:xfrm>
            <a:off x="5199920" y="231134"/>
            <a:ext cx="6569049" cy="1661993"/>
          </a:xfrm>
          <a:prstGeom prst="rect">
            <a:avLst/>
          </a:prstGeom>
          <a:noFill/>
        </p:spPr>
        <p:txBody>
          <a:bodyPr wrap="square" lIns="91440" tIns="45720" rIns="91440" bIns="45720" rtlCol="0" anchor="t">
            <a:spAutoFit/>
          </a:bodyPr>
          <a:lstStyle/>
          <a:p>
            <a:endParaRPr lang="en-US" sz="1800" b="0" i="0" u="none" strike="noStrike">
              <a:solidFill>
                <a:srgbClr val="1F1F1F"/>
              </a:solidFill>
              <a:effectLst/>
              <a:latin typeface="Calibri"/>
              <a:ea typeface="Calibri"/>
              <a:cs typeface="Calibri"/>
            </a:endParaRPr>
          </a:p>
          <a:p>
            <a:pPr marL="0" marR="0" algn="l">
              <a:spcBef>
                <a:spcPts val="0"/>
              </a:spcBef>
              <a:spcAft>
                <a:spcPts val="0"/>
              </a:spcAft>
            </a:pPr>
            <a:endParaRPr lang="en-US" sz="1800" b="0" i="0" u="none" strike="noStrike">
              <a:solidFill>
                <a:srgbClr val="000000"/>
              </a:solidFill>
              <a:effectLst/>
              <a:latin typeface="Aptos" panose="020B0004020202020204" pitchFamily="34" charset="0"/>
            </a:endParaRPr>
          </a:p>
          <a:p>
            <a:r>
              <a:rPr lang="en-US" sz="2400" b="1">
                <a:solidFill>
                  <a:srgbClr val="1F1F1F"/>
                </a:solidFill>
                <a:latin typeface="Calibri"/>
                <a:cs typeface="Calibri"/>
              </a:rPr>
              <a:t>The</a:t>
            </a:r>
            <a:r>
              <a:rPr lang="en-US" sz="2400" b="1" i="0" u="none" strike="noStrike">
                <a:solidFill>
                  <a:srgbClr val="1F1F1F"/>
                </a:solidFill>
                <a:effectLst/>
                <a:latin typeface="Calibri"/>
                <a:cs typeface="Calibri"/>
              </a:rPr>
              <a:t> </a:t>
            </a:r>
            <a:r>
              <a:rPr lang="en-US" sz="2400" b="1">
                <a:solidFill>
                  <a:srgbClr val="1F1F1F"/>
                </a:solidFill>
                <a:latin typeface="Calibri"/>
                <a:cs typeface="Calibri"/>
              </a:rPr>
              <a:t>Importance</a:t>
            </a:r>
            <a:r>
              <a:rPr lang="en-US" sz="2400" b="1" i="0" u="none" strike="noStrike">
                <a:solidFill>
                  <a:srgbClr val="1F1F1F"/>
                </a:solidFill>
                <a:effectLst/>
                <a:latin typeface="Calibri"/>
                <a:cs typeface="Calibri"/>
              </a:rPr>
              <a:t> of </a:t>
            </a:r>
            <a:r>
              <a:rPr lang="en-US" sz="2400" b="1">
                <a:solidFill>
                  <a:srgbClr val="1F1F1F"/>
                </a:solidFill>
                <a:latin typeface="Calibri"/>
                <a:cs typeface="Calibri"/>
              </a:rPr>
              <a:t>Cultural Humility and Awareness</a:t>
            </a:r>
            <a:r>
              <a:rPr lang="en-US" sz="2400" b="1" i="0" u="none" strike="noStrike">
                <a:solidFill>
                  <a:srgbClr val="1F1F1F"/>
                </a:solidFill>
                <a:effectLst/>
                <a:latin typeface="Calibri"/>
                <a:cs typeface="Calibri"/>
              </a:rPr>
              <a:t> in </a:t>
            </a:r>
            <a:r>
              <a:rPr lang="en-US" sz="2400" b="1">
                <a:solidFill>
                  <a:srgbClr val="1F1F1F"/>
                </a:solidFill>
                <a:latin typeface="Calibri"/>
                <a:cs typeface="Calibri"/>
              </a:rPr>
              <a:t>Building</a:t>
            </a:r>
            <a:r>
              <a:rPr lang="en-US" sz="2400" b="1" i="0" u="none" strike="noStrike">
                <a:solidFill>
                  <a:srgbClr val="1F1F1F"/>
                </a:solidFill>
                <a:effectLst/>
                <a:latin typeface="Calibri"/>
                <a:cs typeface="Calibri"/>
              </a:rPr>
              <a:t> </a:t>
            </a:r>
            <a:r>
              <a:rPr lang="en-US" sz="2400" b="1">
                <a:solidFill>
                  <a:srgbClr val="1F1F1F"/>
                </a:solidFill>
                <a:latin typeface="Calibri"/>
                <a:cs typeface="Calibri"/>
              </a:rPr>
              <a:t>Bridges</a:t>
            </a:r>
            <a:r>
              <a:rPr lang="en-US" sz="2400" b="1" i="0" u="none" strike="noStrike">
                <a:solidFill>
                  <a:srgbClr val="1F1F1F"/>
                </a:solidFill>
                <a:effectLst/>
                <a:latin typeface="Calibri"/>
                <a:cs typeface="Calibri"/>
              </a:rPr>
              <a:t> with </a:t>
            </a:r>
            <a:r>
              <a:rPr lang="en-US" sz="2400" b="1">
                <a:solidFill>
                  <a:srgbClr val="1F1F1F"/>
                </a:solidFill>
                <a:latin typeface="Calibri"/>
                <a:cs typeface="Calibri"/>
              </a:rPr>
              <a:t>Male</a:t>
            </a:r>
            <a:r>
              <a:rPr lang="en-US" sz="2400" b="1" i="0" u="none" strike="noStrike">
                <a:solidFill>
                  <a:srgbClr val="1F1F1F"/>
                </a:solidFill>
                <a:effectLst/>
                <a:latin typeface="Calibri"/>
                <a:cs typeface="Calibri"/>
              </a:rPr>
              <a:t> </a:t>
            </a:r>
            <a:r>
              <a:rPr lang="en-US" sz="2400" b="1">
                <a:solidFill>
                  <a:srgbClr val="1F1F1F"/>
                </a:solidFill>
                <a:latin typeface="Calibri"/>
                <a:cs typeface="Calibri"/>
              </a:rPr>
              <a:t>Allies</a:t>
            </a:r>
            <a:endParaRPr lang="en-US" sz="2400" b="1" i="0" u="none" strike="noStrike">
              <a:solidFill>
                <a:srgbClr val="1F1F1F"/>
              </a:solidFill>
              <a:effectLst/>
              <a:latin typeface="Calibri"/>
              <a:cs typeface="Calibri"/>
            </a:endParaRPr>
          </a:p>
          <a:p>
            <a:endParaRPr lang="en-US"/>
          </a:p>
        </p:txBody>
      </p:sp>
      <p:sp>
        <p:nvSpPr>
          <p:cNvPr id="3" name="TextBox 2">
            <a:extLst>
              <a:ext uri="{FF2B5EF4-FFF2-40B4-BE49-F238E27FC236}">
                <a16:creationId xmlns:a16="http://schemas.microsoft.com/office/drawing/2014/main" id="{9898BEBB-5C9F-D2D4-15CB-A241941A1E9F}"/>
              </a:ext>
            </a:extLst>
          </p:cNvPr>
          <p:cNvSpPr txBox="1"/>
          <p:nvPr/>
        </p:nvSpPr>
        <p:spPr>
          <a:xfrm>
            <a:off x="5144702" y="1622612"/>
            <a:ext cx="6569049" cy="5078313"/>
          </a:xfrm>
          <a:prstGeom prst="rect">
            <a:avLst/>
          </a:prstGeom>
          <a:noFill/>
        </p:spPr>
        <p:txBody>
          <a:bodyPr wrap="square" lIns="91440" tIns="45720" rIns="91440" bIns="45720" rtlCol="0" anchor="t">
            <a:spAutoFit/>
          </a:bodyPr>
          <a:lstStyle/>
          <a:p>
            <a:endParaRPr lang="en-US" sz="1800" b="0" i="0" u="none" strike="noStrike">
              <a:solidFill>
                <a:srgbClr val="1F1F1F"/>
              </a:solidFill>
              <a:effectLst/>
              <a:latin typeface="Calibri"/>
              <a:ea typeface="Calibri"/>
              <a:cs typeface="Calibri"/>
            </a:endParaRPr>
          </a:p>
          <a:p>
            <a:pPr marL="285750" indent="-285750">
              <a:buFont typeface="Arial"/>
              <a:buChar char="•"/>
            </a:pPr>
            <a:r>
              <a:rPr lang="en-US" b="1">
                <a:solidFill>
                  <a:srgbClr val="1F1F1F"/>
                </a:solidFill>
                <a:latin typeface="Calibri"/>
                <a:cs typeface="Calibri"/>
              </a:rPr>
              <a:t>Culture shapes reality and experience.</a:t>
            </a:r>
            <a:endParaRPr lang="en-US"/>
          </a:p>
          <a:p>
            <a:pPr marL="285750" indent="-285750">
              <a:buFont typeface="Arial"/>
              <a:buChar char="•"/>
            </a:pPr>
            <a:endParaRPr lang="en-US" b="1">
              <a:solidFill>
                <a:srgbClr val="1F1F1F"/>
              </a:solidFill>
              <a:latin typeface="Calibri"/>
              <a:cs typeface="Calibri"/>
            </a:endParaRPr>
          </a:p>
          <a:p>
            <a:pPr marL="285750" indent="-285750">
              <a:buFont typeface="Arial"/>
              <a:buChar char="•"/>
            </a:pPr>
            <a:r>
              <a:rPr lang="en-US" b="1">
                <a:solidFill>
                  <a:srgbClr val="1F1F1F"/>
                </a:solidFill>
                <a:latin typeface="Calibri"/>
                <a:cs typeface="Calibri"/>
              </a:rPr>
              <a:t>Culture influences expressions of both identity and faith.</a:t>
            </a:r>
            <a:endParaRPr lang="en-US" b="1">
              <a:solidFill>
                <a:srgbClr val="1F1F1F"/>
              </a:solidFill>
              <a:latin typeface="Calibri"/>
              <a:ea typeface="Calibri"/>
              <a:cs typeface="Calibri"/>
            </a:endParaRPr>
          </a:p>
          <a:p>
            <a:pPr marL="285750" indent="-285750">
              <a:buFont typeface="Arial"/>
              <a:buChar char="•"/>
            </a:pPr>
            <a:endParaRPr lang="en-US" b="1">
              <a:solidFill>
                <a:srgbClr val="1F1F1F"/>
              </a:solidFill>
              <a:latin typeface="Calibri"/>
              <a:cs typeface="Calibri"/>
            </a:endParaRPr>
          </a:p>
          <a:p>
            <a:pPr marL="285750" indent="-285750">
              <a:buFont typeface="Arial"/>
              <a:buChar char="•"/>
            </a:pPr>
            <a:r>
              <a:rPr lang="en-US" b="1">
                <a:solidFill>
                  <a:srgbClr val="1F1F1F"/>
                </a:solidFill>
                <a:latin typeface="Calibri"/>
                <a:cs typeface="Calibri"/>
              </a:rPr>
              <a:t>It is a process to unlearn behaviors or beliefs that are seemingly rooted in culture.</a:t>
            </a:r>
            <a:endParaRPr lang="en-US" b="1">
              <a:solidFill>
                <a:srgbClr val="1F1F1F"/>
              </a:solidFill>
              <a:latin typeface="Calibri"/>
              <a:ea typeface="Calibri"/>
              <a:cs typeface="Calibri"/>
            </a:endParaRPr>
          </a:p>
          <a:p>
            <a:pPr marL="285750" indent="-285750">
              <a:buFont typeface="Arial"/>
              <a:buChar char="•"/>
            </a:pPr>
            <a:endParaRPr lang="en-US" b="1">
              <a:solidFill>
                <a:srgbClr val="1F1F1F"/>
              </a:solidFill>
              <a:latin typeface="Calibri"/>
              <a:cs typeface="Calibri"/>
            </a:endParaRPr>
          </a:p>
          <a:p>
            <a:pPr marL="285750" indent="-285750">
              <a:buFont typeface="Arial"/>
              <a:buChar char="•"/>
            </a:pPr>
            <a:r>
              <a:rPr lang="en-US" b="1">
                <a:solidFill>
                  <a:srgbClr val="1F1F1F"/>
                </a:solidFill>
                <a:latin typeface="Calibri"/>
                <a:cs typeface="Calibri"/>
              </a:rPr>
              <a:t>Male allies in gender-based and intimate partner violence prevention work are needed as models for the community.</a:t>
            </a:r>
            <a:endParaRPr lang="en-US" b="1">
              <a:solidFill>
                <a:srgbClr val="1F1F1F"/>
              </a:solidFill>
              <a:latin typeface="Calibri"/>
              <a:ea typeface="Calibri"/>
              <a:cs typeface="Calibri"/>
            </a:endParaRPr>
          </a:p>
          <a:p>
            <a:pPr marL="285750" indent="-285750">
              <a:buFont typeface="Arial"/>
              <a:buChar char="•"/>
            </a:pPr>
            <a:endParaRPr lang="en-US" b="1">
              <a:solidFill>
                <a:srgbClr val="1F1F1F"/>
              </a:solidFill>
              <a:latin typeface="Calibri"/>
              <a:cs typeface="Calibri"/>
            </a:endParaRPr>
          </a:p>
          <a:p>
            <a:pPr marL="285750" indent="-285750">
              <a:buFont typeface="Arial"/>
              <a:buChar char="•"/>
            </a:pPr>
            <a:r>
              <a:rPr lang="en-US" b="1">
                <a:solidFill>
                  <a:srgbClr val="1F1F1F"/>
                </a:solidFill>
                <a:latin typeface="Calibri"/>
                <a:cs typeface="Calibri"/>
              </a:rPr>
              <a:t>Male allies may be able to better articulate to other men and boys what this work means culturally and socially. </a:t>
            </a:r>
            <a:endParaRPr lang="en-US" b="1">
              <a:solidFill>
                <a:srgbClr val="1F1F1F"/>
              </a:solidFill>
              <a:latin typeface="Calibri"/>
              <a:ea typeface="Calibri"/>
              <a:cs typeface="Calibri"/>
            </a:endParaRPr>
          </a:p>
          <a:p>
            <a:pPr marL="285750" indent="-285750">
              <a:buFont typeface="Arial"/>
              <a:buChar char="•"/>
            </a:pPr>
            <a:endParaRPr lang="en-US" b="1">
              <a:solidFill>
                <a:srgbClr val="1F1F1F"/>
              </a:solidFill>
              <a:latin typeface="Calibri"/>
              <a:cs typeface="Calibri"/>
            </a:endParaRPr>
          </a:p>
          <a:p>
            <a:pPr marL="285750" indent="-285750">
              <a:buFont typeface="Arial"/>
              <a:buChar char="•"/>
            </a:pPr>
            <a:endParaRPr lang="en-US" b="1">
              <a:solidFill>
                <a:srgbClr val="1F1F1F"/>
              </a:solidFill>
              <a:latin typeface="Calibri"/>
              <a:cs typeface="Calibri"/>
            </a:endParaRPr>
          </a:p>
          <a:p>
            <a:endParaRPr lang="en-US" b="1">
              <a:solidFill>
                <a:srgbClr val="1F1F1F"/>
              </a:solidFill>
              <a:latin typeface="Calibri"/>
              <a:cs typeface="Calibri"/>
            </a:endParaRPr>
          </a:p>
          <a:p>
            <a:endParaRPr lang="en-US" b="1">
              <a:solidFill>
                <a:srgbClr val="1F1F1F"/>
              </a:solidFill>
              <a:latin typeface="Calibri"/>
              <a:cs typeface="Calibri"/>
            </a:endParaRPr>
          </a:p>
          <a:p>
            <a:endParaRPr lang="en-US"/>
          </a:p>
        </p:txBody>
      </p:sp>
    </p:spTree>
    <p:extLst>
      <p:ext uri="{BB962C8B-B14F-4D97-AF65-F5344CB8AC3E}">
        <p14:creationId xmlns:p14="http://schemas.microsoft.com/office/powerpoint/2010/main" val="3529867884"/>
      </p:ext>
    </p:extLst>
  </p:cSld>
  <p:clrMapOvr>
    <a:masterClrMapping/>
  </p:clrMapOvr>
</p:sld>
</file>

<file path=ppt/theme/_rels/theme6.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JWI">
  <a:themeElements>
    <a:clrScheme name="Linda's Background">
      <a:dk1>
        <a:srgbClr val="000000"/>
      </a:dk1>
      <a:lt1>
        <a:srgbClr val="FFFFFF"/>
      </a:lt1>
      <a:dk2>
        <a:srgbClr val="44546A"/>
      </a:dk2>
      <a:lt2>
        <a:srgbClr val="E7E6E6"/>
      </a:lt2>
      <a:accent1>
        <a:srgbClr val="099981"/>
      </a:accent1>
      <a:accent2>
        <a:srgbClr val="B72AB0"/>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WI" id="{15650633-0C4C-4021-8712-713114B101C1}" vid="{178F9A32-009A-46B5-8F21-94B6677D0EF4}"/>
    </a:ext>
  </a:extLst>
</a:theme>
</file>

<file path=ppt/theme/theme2.xml><?xml version="1.0" encoding="utf-8"?>
<a:theme xmlns:a="http://schemas.openxmlformats.org/drawingml/2006/main" name="JWI - Training">
  <a:themeElements>
    <a:clrScheme name="Custom 3">
      <a:dk1>
        <a:srgbClr val="000000"/>
      </a:dk1>
      <a:lt1>
        <a:srgbClr val="00205B"/>
      </a:lt1>
      <a:dk2>
        <a:srgbClr val="88ACA7"/>
      </a:dk2>
      <a:lt2>
        <a:srgbClr val="E7E6E6"/>
      </a:lt2>
      <a:accent1>
        <a:srgbClr val="7030A0"/>
      </a:accent1>
      <a:accent2>
        <a:srgbClr val="034A90"/>
      </a:accent2>
      <a:accent3>
        <a:srgbClr val="A5A5A5"/>
      </a:accent3>
      <a:accent4>
        <a:srgbClr val="5B9BD5"/>
      </a:accent4>
      <a:accent5>
        <a:srgbClr val="5B9BD5"/>
      </a:accent5>
      <a:accent6>
        <a:srgbClr val="7030A0"/>
      </a:accent6>
      <a:hlink>
        <a:srgbClr val="88ACA7"/>
      </a:hlink>
      <a:folHlink>
        <a:srgbClr val="88ACA7"/>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WI - Training" id="{DA5D5FCE-7212-40A5-AB0B-08769BEFB6B3}" vid="{35EC3D20-7597-468A-815B-6E54CDBF473B}"/>
    </a:ext>
  </a:extLst>
</a:theme>
</file>

<file path=ppt/theme/theme3.xml><?xml version="1.0" encoding="utf-8"?>
<a:theme xmlns:a="http://schemas.openxmlformats.org/drawingml/2006/main" name="Senser Foundation Progress Report (1)">
  <a:themeElements>
    <a:clrScheme name="Custom 3">
      <a:dk1>
        <a:srgbClr val="000000"/>
      </a:dk1>
      <a:lt1>
        <a:srgbClr val="00205B"/>
      </a:lt1>
      <a:dk2>
        <a:srgbClr val="88ACA7"/>
      </a:dk2>
      <a:lt2>
        <a:srgbClr val="E7E6E6"/>
      </a:lt2>
      <a:accent1>
        <a:srgbClr val="7030A0"/>
      </a:accent1>
      <a:accent2>
        <a:srgbClr val="034A90"/>
      </a:accent2>
      <a:accent3>
        <a:srgbClr val="A5A5A5"/>
      </a:accent3>
      <a:accent4>
        <a:srgbClr val="5B9BD5"/>
      </a:accent4>
      <a:accent5>
        <a:srgbClr val="5B9BD5"/>
      </a:accent5>
      <a:accent6>
        <a:srgbClr val="7030A0"/>
      </a:accent6>
      <a:hlink>
        <a:srgbClr val="88ACA7"/>
      </a:hlink>
      <a:folHlink>
        <a:srgbClr val="88ACA7"/>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nser Foundation Progress Report (1)" id="{09672761-B4EC-4926-B689-250D01719B06}" vid="{48DDC49F-A30B-4883-9DA7-C964CBF27FE4}"/>
    </a:ext>
  </a:extLst>
</a:theme>
</file>

<file path=ppt/theme/theme4.xml><?xml version="1.0" encoding="utf-8"?>
<a:theme xmlns:a="http://schemas.openxmlformats.org/drawingml/2006/main" name="1_Senser Foundation Progress Report (1)">
  <a:themeElements>
    <a:clrScheme name="Custom 5">
      <a:dk1>
        <a:srgbClr val="000000"/>
      </a:dk1>
      <a:lt1>
        <a:srgbClr val="00205B"/>
      </a:lt1>
      <a:dk2>
        <a:srgbClr val="88ACA7"/>
      </a:dk2>
      <a:lt2>
        <a:srgbClr val="E7E6E6"/>
      </a:lt2>
      <a:accent1>
        <a:srgbClr val="88ACA7"/>
      </a:accent1>
      <a:accent2>
        <a:srgbClr val="034A90"/>
      </a:accent2>
      <a:accent3>
        <a:srgbClr val="A5A5A5"/>
      </a:accent3>
      <a:accent4>
        <a:srgbClr val="5B9BD5"/>
      </a:accent4>
      <a:accent5>
        <a:srgbClr val="5B9BD5"/>
      </a:accent5>
      <a:accent6>
        <a:srgbClr val="034A90"/>
      </a:accent6>
      <a:hlink>
        <a:srgbClr val="88ACA7"/>
      </a:hlink>
      <a:folHlink>
        <a:srgbClr val="88ACA7"/>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nser Foundation Progress Report (1)" id="{09672761-B4EC-4926-B689-250D01719B06}" vid="{48DDC49F-A30B-4883-9DA7-C964CBF27FE4}"/>
    </a:ext>
  </a:extLst>
</a:theme>
</file>

<file path=ppt/theme/theme5.xml><?xml version="1.0" encoding="utf-8"?>
<a:theme xmlns:a="http://schemas.openxmlformats.org/drawingml/2006/main" name="1_JWI">
  <a:themeElements>
    <a:clrScheme name="Linda's Background">
      <a:dk1>
        <a:srgbClr val="000000"/>
      </a:dk1>
      <a:lt1>
        <a:srgbClr val="FFFFFF"/>
      </a:lt1>
      <a:dk2>
        <a:srgbClr val="44546A"/>
      </a:dk2>
      <a:lt2>
        <a:srgbClr val="E7E6E6"/>
      </a:lt2>
      <a:accent1>
        <a:srgbClr val="099981"/>
      </a:accent1>
      <a:accent2>
        <a:srgbClr val="B72AB0"/>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WI" id="{15650633-0C4C-4021-8712-713114B101C1}" vid="{178F9A32-009A-46B5-8F21-94B6677D0EF4}"/>
    </a:ext>
  </a:extLst>
</a:theme>
</file>

<file path=ppt/theme/theme6.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791f565-652f-4940-8564-5c1deb721ec1" xsi:nil="true"/>
    <lcf76f155ced4ddcb4097134ff3c332f xmlns="0d6718c2-8ebe-41e0-8ef6-bf462c73e53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065B72A527DAF4991281CCCEA065D0A" ma:contentTypeVersion="17" ma:contentTypeDescription="Create a new document." ma:contentTypeScope="" ma:versionID="8f5dd3be5266f7cb18de08357f8e93ab">
  <xsd:schema xmlns:xsd="http://www.w3.org/2001/XMLSchema" xmlns:xs="http://www.w3.org/2001/XMLSchema" xmlns:p="http://schemas.microsoft.com/office/2006/metadata/properties" xmlns:ns2="0d6718c2-8ebe-41e0-8ef6-bf462c73e531" xmlns:ns3="9791f565-652f-4940-8564-5c1deb721ec1" targetNamespace="http://schemas.microsoft.com/office/2006/metadata/properties" ma:root="true" ma:fieldsID="3f448a66170f1dc2df68d949261e25b0" ns2:_="" ns3:_="">
    <xsd:import namespace="0d6718c2-8ebe-41e0-8ef6-bf462c73e531"/>
    <xsd:import namespace="9791f565-652f-4940-8564-5c1deb721ec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718c2-8ebe-41e0-8ef6-bf462c73e5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37d2d64-e11c-4fbe-9d72-5280b4e54a4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791f565-652f-4940-8564-5c1deb721ec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98c19d7-f8c9-4def-b142-0b6a3abb43bb}" ma:internalName="TaxCatchAll" ma:showField="CatchAllData" ma:web="9791f565-652f-4940-8564-5c1deb721e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845CD2-F33D-4259-940B-DD697CE0D499}">
  <ds:schemaRefs>
    <ds:schemaRef ds:uri="0d6718c2-8ebe-41e0-8ef6-bf462c73e531"/>
    <ds:schemaRef ds:uri="9791f565-652f-4940-8564-5c1deb721ec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FA73727-3057-464E-8BAF-6D924B71FC76}">
  <ds:schemaRefs>
    <ds:schemaRef ds:uri="0d6718c2-8ebe-41e0-8ef6-bf462c73e531"/>
    <ds:schemaRef ds:uri="9791f565-652f-4940-8564-5c1deb721ec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CFCB433-325E-4E38-B4DC-102D61CAFC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JWI</Template>
  <Application>Microsoft Office PowerPoint</Application>
  <PresentationFormat>Widescreen</PresentationFormat>
  <Slides>19</Slides>
  <Notes>16</Notes>
  <HiddenSlides>0</HiddenSlides>
  <ScaleCrop>false</ScaleCrop>
  <HeadingPairs>
    <vt:vector size="4" baseType="variant">
      <vt:variant>
        <vt:lpstr>Theme</vt:lpstr>
      </vt:variant>
      <vt:variant>
        <vt:i4>6</vt:i4>
      </vt:variant>
      <vt:variant>
        <vt:lpstr>Slide Titles</vt:lpstr>
      </vt:variant>
      <vt:variant>
        <vt:i4>19</vt:i4>
      </vt:variant>
    </vt:vector>
  </HeadingPairs>
  <TitlesOfParts>
    <vt:vector size="25" baseType="lpstr">
      <vt:lpstr>JWI</vt:lpstr>
      <vt:lpstr>JWI - Training</vt:lpstr>
      <vt:lpstr>Senser Foundation Progress Report (1)</vt:lpstr>
      <vt:lpstr>1_Senser Foundation Progress Report (1)</vt:lpstr>
      <vt:lpstr>1_JWI</vt:lpstr>
      <vt:lpstr>Ion Boardroom</vt:lpstr>
      <vt:lpstr>Building Bridges: Strengthening Faith-Based Partnerships with Male Allies for Violence Prevention</vt:lpstr>
      <vt:lpstr>Our Presenters</vt:lpstr>
      <vt:lpstr>Webinar Overview</vt:lpstr>
      <vt:lpstr>What does it mean to build bridges with male faith allies?  </vt:lpstr>
      <vt:lpstr>Groundwork for Relationships</vt:lpstr>
      <vt:lpstr>Messaging Principles</vt:lpstr>
      <vt:lpstr>Messaging Principles</vt:lpstr>
      <vt:lpstr>Groundwork for Relationships</vt:lpstr>
      <vt:lpstr>Groundwork for Relationships</vt:lpstr>
      <vt:lpstr> Best Practices and Key Considerations for Building Partnerships</vt:lpstr>
      <vt:lpstr>Jamerson Watson</vt:lpstr>
      <vt:lpstr>Rick Chamiec-Case </vt:lpstr>
      <vt:lpstr>Insights from Male Allies:  Personal Journey, Challenges, and Role</vt:lpstr>
      <vt:lpstr>Insights from Male Allies:  Practical Advice and Strategies</vt:lpstr>
      <vt:lpstr>Insights from Male Allies:  Practical Advice and Strategies</vt:lpstr>
      <vt:lpstr>Q&amp;A on Building Bridges  </vt:lpstr>
      <vt:lpstr>Contact Information </vt:lpstr>
      <vt:lpstr>Additional Resources </vt:lpstr>
      <vt:lpstr>Upcoming Opportunities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ENGAGING FAITH COMMUNITIES IN YOUR WORK: A NEEDS ASSESSMENT</dc:title>
  <dc:creator>Brianna Klein</dc:creator>
  <cp:revision>45</cp:revision>
  <dcterms:created xsi:type="dcterms:W3CDTF">2023-06-20T12:26:47Z</dcterms:created>
  <dcterms:modified xsi:type="dcterms:W3CDTF">2024-04-26T17:09:40Z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0x010100D065B72A527DAF4991281CCCEA065D0A</vt:lpwstr>
  </property>
  <property fmtid="{D5CDD505-2E9C-101B-9397-08002B2CF9AE}" pid="3" name="MediaServiceImageTags">
    <vt:lpwstr/>
  </property>
</Properties>
</file>